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65" r:id="rId5"/>
    <p:sldId id="263" r:id="rId6"/>
    <p:sldId id="264" r:id="rId7"/>
    <p:sldId id="260" r:id="rId8"/>
    <p:sldId id="261" r:id="rId9"/>
    <p:sldId id="262" r:id="rId10"/>
    <p:sldId id="277" r:id="rId11"/>
    <p:sldId id="278" r:id="rId12"/>
    <p:sldId id="280" r:id="rId13"/>
    <p:sldId id="268" r:id="rId14"/>
    <p:sldId id="276" r:id="rId15"/>
    <p:sldId id="282" r:id="rId16"/>
    <p:sldId id="283" r:id="rId17"/>
    <p:sldId id="275" r:id="rId18"/>
  </p:sldIdLst>
  <p:sldSz cx="12192000" cy="6858000"/>
  <p:notesSz cx="6858000" cy="9144000"/>
  <p:embeddedFontLst>
    <p:embeddedFont>
      <p:font typeface="Cambria Math" panose="02040503050406030204" pitchFamily="18" charset="0"/>
      <p:regular r:id="rId20"/>
    </p:embeddedFont>
    <p:embeddedFont>
      <p:font typeface="Futura Bk BT" panose="020B0502020204020303" pitchFamily="34" charset="0"/>
      <p:regular r:id="rId21"/>
      <p:italic r:id="rId22"/>
    </p:embeddedFont>
    <p:embeddedFont>
      <p:font typeface="Futura Hv BT" panose="020B0702020204020204" pitchFamily="34" charset="0"/>
      <p:regular r:id="rId23"/>
      <p:italic r:id="rId24"/>
    </p:embeddedFont>
    <p:embeddedFont>
      <p:font typeface="Futura Lt BT" panose="020B0402020204020303" pitchFamily="34" charset="0"/>
      <p:regular r:id="rId25"/>
      <p:italic r:id="rId26"/>
    </p:embeddedFont>
    <p:embeddedFont>
      <p:font typeface="Futura Md BT" panose="020B0602020204020303" pitchFamily="34" charset="0"/>
      <p:regular r:id="rId27"/>
      <p:italic r:id="rId28"/>
      <p:boldItalic r:id="rId29"/>
    </p:embeddedFont>
    <p:embeddedFont>
      <p:font typeface="나눔고딕 ExtraBold" panose="020D0904000000000000" pitchFamily="50" charset="-127"/>
      <p:bold r:id="rId30"/>
    </p:embeddedFont>
    <p:embeddedFont>
      <p:font typeface="나눔바른고딕 UltraLight" panose="00000300000000000000" pitchFamily="2" charset="-127"/>
      <p:regular r:id="rId31"/>
    </p:embeddedFont>
    <p:embeddedFont>
      <p:font typeface="나눔스퀘어" panose="020B0600000101010101" pitchFamily="50" charset="-127"/>
      <p:regular r:id="rId32"/>
    </p:embeddedFont>
    <p:embeddedFont>
      <p:font typeface="나눔스퀘어 Bold" panose="020B0600000101010101" pitchFamily="50" charset="-127"/>
      <p:bold r:id="rId33"/>
    </p:embeddedFont>
    <p:embeddedFont>
      <p:font typeface="나눔스퀘어 ExtraBold" panose="020B0600000101010101" pitchFamily="50" charset="-127"/>
      <p:bold r:id="rId34"/>
    </p:embeddedFont>
    <p:embeddedFont>
      <p:font typeface="나눔스퀘어 Light" panose="020B0600000101010101" pitchFamily="50" charset="-127"/>
      <p:regular r:id="rId35"/>
    </p:embeddedFont>
    <p:embeddedFont>
      <p:font typeface="나눔스퀘어_ac" panose="020B0600000101010101" pitchFamily="50" charset="-127"/>
      <p:regular r:id="rId36"/>
    </p:embeddedFont>
    <p:embeddedFont>
      <p:font typeface="나눔스퀘어_ac ExtraBold" panose="020B0600000101010101" pitchFamily="50" charset="-127"/>
      <p:bold r:id="rId37"/>
    </p:embeddedFont>
    <p:embeddedFont>
      <p:font typeface="나눔스퀘어_ac Light" panose="020B0600000101010101" pitchFamily="50" charset="-127"/>
      <p:regular r:id="rId38"/>
    </p:embeddedFont>
    <p:embeddedFont>
      <p:font typeface="나눔스퀘어라운드 Bold" panose="020B0600000101010101" pitchFamily="50" charset="-127"/>
      <p:bold r:id="rId39"/>
    </p:embeddedFont>
    <p:embeddedFont>
      <p:font typeface="나눔스퀘어라운드 Light" panose="020B0600000101010101" pitchFamily="50" charset="-127"/>
      <p:regular r:id="rId40"/>
    </p:embeddedFont>
    <p:embeddedFont>
      <p:font typeface="나눔스퀘어라운드 Regular" panose="020B0600000101010101" pitchFamily="50" charset="-127"/>
      <p:regular r:id="rId41"/>
    </p:embeddedFont>
    <p:embeddedFont>
      <p:font typeface="맑은 고딕" panose="020B0503020000020004" pitchFamily="50" charset="-127"/>
      <p:regular r:id="rId42"/>
      <p:bold r:id="rId4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eohyegyo@naver.com" initials="s" lastIdx="1" clrIdx="0">
    <p:extLst>
      <p:ext uri="{19B8F6BF-5375-455C-9EA6-DF929625EA0E}">
        <p15:presenceInfo xmlns:p15="http://schemas.microsoft.com/office/powerpoint/2012/main" userId="be42b4c3d8dcb5e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8ADA9"/>
    <a:srgbClr val="D8E4E4"/>
    <a:srgbClr val="76ADED"/>
    <a:srgbClr val="F7F7F7"/>
    <a:srgbClr val="9669EE"/>
    <a:srgbClr val="717EE8"/>
    <a:srgbClr val="08B7D6"/>
    <a:srgbClr val="6F7BEB"/>
    <a:srgbClr val="CC00FF"/>
    <a:srgbClr val="CD7D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636" autoAdjust="0"/>
    <p:restoredTop sz="94660"/>
  </p:normalViewPr>
  <p:slideViewPr>
    <p:cSldViewPr snapToGrid="0" showGuides="1">
      <p:cViewPr varScale="1">
        <p:scale>
          <a:sx n="81" d="100"/>
          <a:sy n="81" d="100"/>
        </p:scale>
        <p:origin x="816" y="2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9" Type="http://schemas.openxmlformats.org/officeDocument/2006/relationships/font" Target="fonts/font20.fntdata"/><Relationship Id="rId21" Type="http://schemas.openxmlformats.org/officeDocument/2006/relationships/font" Target="fonts/font2.fntdata"/><Relationship Id="rId34" Type="http://schemas.openxmlformats.org/officeDocument/2006/relationships/font" Target="fonts/font15.fntdata"/><Relationship Id="rId42" Type="http://schemas.openxmlformats.org/officeDocument/2006/relationships/font" Target="fonts/font23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font" Target="fonts/font18.fntdata"/><Relationship Id="rId40" Type="http://schemas.openxmlformats.org/officeDocument/2006/relationships/font" Target="fonts/font21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font" Target="fonts/font17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4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font" Target="fonts/font16.fntdata"/><Relationship Id="rId43" Type="http://schemas.openxmlformats.org/officeDocument/2006/relationships/font" Target="fonts/font24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font" Target="fonts/font14.fntdata"/><Relationship Id="rId38" Type="http://schemas.openxmlformats.org/officeDocument/2006/relationships/font" Target="fonts/font19.fntdata"/><Relationship Id="rId46" Type="http://schemas.openxmlformats.org/officeDocument/2006/relationships/viewProps" Target="viewProps.xml"/><Relationship Id="rId20" Type="http://schemas.openxmlformats.org/officeDocument/2006/relationships/font" Target="fonts/font1.fntdata"/><Relationship Id="rId41" Type="http://schemas.openxmlformats.org/officeDocument/2006/relationships/font" Target="fonts/font2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F4D078-AA22-4A97-AE1E-6F877D0688C0}" type="datetimeFigureOut">
              <a:rPr lang="ko-KR" altLang="en-US" smtClean="0"/>
              <a:t>2020-11-06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C82D6D-04E4-4FF2-876D-B20FA61D6E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2650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1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생후</a:t>
            </a:r>
            <a:r>
              <a:rPr lang="en-US" altLang="ko-KR" sz="1200" b="1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ko-KR" altLang="en-US" sz="1200" b="1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주</a:t>
            </a:r>
            <a:r>
              <a:rPr lang="en-US" altLang="ko-KR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r>
              <a:rPr lang="ko-KR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전문가들은 반려견의 적절한 사회화 시기를 생후 </a:t>
            </a:r>
            <a:r>
              <a:rPr lang="en-US" altLang="ko-KR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ko-KR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주부터라고 설명합니다</a:t>
            </a:r>
            <a:r>
              <a:rPr lang="en-US" altLang="ko-KR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시기의 강아지들은 마주할 바깥의 상황이나 다른 존재에 대한 두려움이 크지 않기 때문이죠</a:t>
            </a:r>
            <a:r>
              <a:rPr lang="en-US" altLang="ko-KR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1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공격성</a:t>
            </a:r>
            <a:r>
              <a:rPr lang="en-US" altLang="ko-KR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ko-KR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시기 생후 </a:t>
            </a:r>
            <a:r>
              <a:rPr lang="en-US" altLang="ko-KR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</a:t>
            </a:r>
            <a:r>
              <a:rPr lang="ko-KR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개월 이후 반려견은 두려움이라는 감정을 점점 깨닫게 되는데요</a:t>
            </a:r>
            <a:r>
              <a:rPr lang="en-US" altLang="ko-KR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시기에 다른 자극에 익숙해지지 않으면 두려움을 공격성으로 연결할 수 있습니다</a:t>
            </a:r>
            <a:r>
              <a:rPr lang="en-US" altLang="ko-KR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1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유기견</a:t>
            </a:r>
            <a:r>
              <a:rPr lang="en-US" altLang="ko-KR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r>
              <a:rPr lang="ko-KR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미국에서는 반려견의 사회화가 매우 중요한 것으로 강조되는데요</a:t>
            </a:r>
            <a:r>
              <a:rPr lang="en-US" altLang="ko-KR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가장 큰 이유는 유기견의 발생 때문입니다</a:t>
            </a:r>
            <a:r>
              <a:rPr lang="en-US" altLang="ko-KR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미국에서는 반려견이 반려인과 함께 생활한지 </a:t>
            </a:r>
            <a:r>
              <a:rPr lang="en-US" altLang="ko-KR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ko-KR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년을 넘기지 못하고 보호소에 버려지는 경우가 많은데요</a:t>
            </a:r>
            <a:r>
              <a:rPr lang="en-US" altLang="ko-KR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중에 상당수의 반려견이 사회화 교육이 덜 되면서 행동문제를 보였기 때문이라고 합니다</a:t>
            </a:r>
            <a:endParaRPr lang="en-US" altLang="ko-KR" sz="12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1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치료</a:t>
            </a:r>
            <a:r>
              <a:rPr lang="en-US" altLang="ko-KR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r>
              <a:rPr lang="ko-KR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의사들 역시 반려견이 건강하게 살기 위해서는 사회화 여부가 매우 중요하다고 강조하는데요</a:t>
            </a:r>
            <a:r>
              <a:rPr lang="en-US" altLang="ko-KR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우선 사회화가 잘 되지 않은 반려견에게 다른 존재나 일상적이지 않은 상황은 ‘두려움’의 대상입니다</a:t>
            </a:r>
            <a:r>
              <a:rPr lang="en-US" altLang="ko-KR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반려견이 두려움을 느끼면 몸에서 호르몬들이 분비되는데요</a:t>
            </a:r>
            <a:r>
              <a:rPr lang="en-US" altLang="ko-KR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호르몬은 공격성을 나타내는 ‘아드레날린’과 혈압을 높이는 ‘코티코스테르’입니다</a:t>
            </a:r>
            <a:r>
              <a:rPr lang="en-US" altLang="ko-KR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사회화가 잘 되어있지 않은 반려견이 두려움을 느끼면서 스트레스를 자주 받으면 이 호르몬들이 나와 몸 속 피가 잘 통하지 않고 면역 기능을 떨어뜨립니다</a:t>
            </a:r>
            <a:r>
              <a:rPr lang="en-US" altLang="ko-KR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C82D6D-04E4-4FF2-876D-B20FA61D6EA8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24714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4C4052-CA57-41CE-8CDB-87AA3200F8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B256834-64A4-43A7-960F-33EE68EC81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36B07CB-FFB1-44A3-8B08-0EDF7F2623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4FF041-3098-46BA-A36B-8B7A5A77D20B}" type="datetimeFigureOut">
              <a:rPr lang="ko-KR" altLang="en-US" smtClean="0"/>
              <a:t>2020-11-06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D107EA9-A9AA-490F-8BEA-73021EE8B9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EE7C386-66DF-4829-BFF2-EC8676303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2AF18D-17DE-4CF4-B9F5-C0AA65B569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30899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00139A-9966-4F5C-8DEB-97F3E0E95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DBF5E4E-D945-4AA7-953C-63B451A1A2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51AE258-CC0E-49C0-BF9D-A69900BFD3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4FF041-3098-46BA-A36B-8B7A5A77D20B}" type="datetimeFigureOut">
              <a:rPr lang="ko-KR" altLang="en-US" smtClean="0"/>
              <a:t>2020-11-06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1E6E975-461F-4746-90DC-A5933B9ABF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CC72074-621F-490C-B704-E8623331F1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2AF18D-17DE-4CF4-B9F5-C0AA65B569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22160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00CCE03-E008-413D-9EF0-CC9A8016248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761EFA6-0343-460E-A12A-4394CC6A09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98D6AD7-B563-4067-82CC-0EA8D71DF0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4FF041-3098-46BA-A36B-8B7A5A77D20B}" type="datetimeFigureOut">
              <a:rPr lang="ko-KR" altLang="en-US" smtClean="0"/>
              <a:t>2020-11-06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E0BFBCB-5143-43D1-AF77-8AD5A11711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9BBE0B9-83A0-4D80-AA5E-9647AD5A89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2AF18D-17DE-4CF4-B9F5-C0AA65B569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5625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CEE733-A6F0-44F0-A0DC-85A5FF8E7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59A2115-8956-4B72-B283-9B5178C6D1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95F1C97-BD21-4762-AA56-7F8D4F4913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4FF041-3098-46BA-A36B-8B7A5A77D20B}" type="datetimeFigureOut">
              <a:rPr lang="ko-KR" altLang="en-US" smtClean="0"/>
              <a:t>2020-11-06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B3FF6E5-4EDA-4682-844C-8357491A79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84724B2-59BF-470A-856D-0C3397BB46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2AF18D-17DE-4CF4-B9F5-C0AA65B569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36561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B880FC-B0B2-4B59-A051-73A169F026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494AECB-B8C0-4EFE-AA37-0F450EEA1E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B5E3FC9-035E-487F-83D5-5CD7697198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4FF041-3098-46BA-A36B-8B7A5A77D20B}" type="datetimeFigureOut">
              <a:rPr lang="ko-KR" altLang="en-US" smtClean="0"/>
              <a:t>2020-11-06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9269FC2-3F1F-4ADA-B662-624C0CD609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6F4F17-E760-4759-9B44-63D454401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2AF18D-17DE-4CF4-B9F5-C0AA65B569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60199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8FD3EF-2551-4001-82FD-7B2A00997F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AF0BFF-5E98-4BAA-BCFD-23DABECC2B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05AB1EA-9548-414C-9CCF-3873D5313D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706FCAB-6151-4E8A-B9C1-B803BF50F9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4FF041-3098-46BA-A36B-8B7A5A77D20B}" type="datetimeFigureOut">
              <a:rPr lang="ko-KR" altLang="en-US" smtClean="0"/>
              <a:t>2020-11-06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414D4D3-B424-4256-8F91-09BE8B60FE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3ED6F19-77D3-43F3-88E3-86728228CA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2AF18D-17DE-4CF4-B9F5-C0AA65B569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61619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31957F-5A04-4B91-9D5B-AB82E72D1D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C16E73A-3B92-4CAD-BE3A-D4A4BD0AC8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BEE2B4A-5EBE-45E0-964D-0610A3F7AA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E44B6C6-00FD-4204-ADC6-DE4ECF5FB8C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D26956B-CE93-4F7B-B8CC-A6DA2745CBD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C2ED7C1-13C0-43F6-AC7E-A0CA744503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4FF041-3098-46BA-A36B-8B7A5A77D20B}" type="datetimeFigureOut">
              <a:rPr lang="ko-KR" altLang="en-US" smtClean="0"/>
              <a:t>2020-11-06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FBFAC5D-6FA6-448E-AB7C-3B6748C637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E4D8616-C27E-4B2D-BA62-34071D052C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2AF18D-17DE-4CF4-B9F5-C0AA65B569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09525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38BD09-4DCD-4D28-8875-C905AAF42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CF01CA3-56BB-4D9C-B2EF-90A58C8961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4FF041-3098-46BA-A36B-8B7A5A77D20B}" type="datetimeFigureOut">
              <a:rPr lang="ko-KR" altLang="en-US" smtClean="0"/>
              <a:t>2020-11-06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5D69065-CEE7-436E-89B9-B3A371A4CE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572B9DC-0A60-4175-976A-AB0C2BD3D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2AF18D-17DE-4CF4-B9F5-C0AA65B569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94615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3AA829E-840C-416A-A890-1E9AD55283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4FF041-3098-46BA-A36B-8B7A5A77D20B}" type="datetimeFigureOut">
              <a:rPr lang="ko-KR" altLang="en-US" smtClean="0"/>
              <a:t>2020-11-06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C05D6DB-CF6A-4D51-857F-FA9D3761E5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4D2D31-4EC9-4F39-8A39-97A329F021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2AF18D-17DE-4CF4-B9F5-C0AA65B569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55763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31A79B-4EEC-454B-A492-67B13655D0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758570A-6720-4353-B51B-4EE69E697C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4608CB1-98C1-4889-AF41-DFD906C36A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C14CC3F-D8F6-4F99-A05D-F466933EF9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4FF041-3098-46BA-A36B-8B7A5A77D20B}" type="datetimeFigureOut">
              <a:rPr lang="ko-KR" altLang="en-US" smtClean="0"/>
              <a:t>2020-11-06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A805ED4-3ED3-4537-B6B4-023E3555F4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B45A90B-3B06-40EB-B500-499C12CD5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2AF18D-17DE-4CF4-B9F5-C0AA65B569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1864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0201F7-1B27-4DFF-B723-1A765C9D0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A205D77-72B8-4A48-B44E-4D3F994871F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00F50E1-2286-4883-B7A5-FD8ACF672A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2E54444-BA7E-4B7F-A618-E430A83F67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4FF041-3098-46BA-A36B-8B7A5A77D20B}" type="datetimeFigureOut">
              <a:rPr lang="ko-KR" altLang="en-US" smtClean="0"/>
              <a:t>2020-11-06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14CD216-A46E-4925-89EF-B2F0A7A077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AFD6099-F24B-4BC5-8880-312A0512B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2AF18D-17DE-4CF4-B9F5-C0AA65B569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45082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F9970AE-E750-402D-BFDC-9C606C572C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A1D8288-B77B-4763-AC00-8CC6DB4DE0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90A83AE-3879-49A0-8AB2-AF0785B7BDF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4FF041-3098-46BA-A36B-8B7A5A77D20B}" type="datetimeFigureOut">
              <a:rPr lang="ko-KR" altLang="en-US" smtClean="0"/>
              <a:t>2020-11-06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17190FB-BA19-4884-A61E-909710E638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542785B-40DA-451D-A368-EAE4A265EC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2AF18D-17DE-4CF4-B9F5-C0AA65B569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64221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image" Target="../media/image5.jpeg"/><Relationship Id="rId7" Type="http://schemas.openxmlformats.org/officeDocument/2006/relationships/image" Target="../media/image9.jpeg"/><Relationship Id="rId12" Type="http://schemas.openxmlformats.org/officeDocument/2006/relationships/image" Target="../media/image14.png"/><Relationship Id="rId2" Type="http://schemas.openxmlformats.org/officeDocument/2006/relationships/image" Target="../media/image4.jpeg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11" Type="http://schemas.openxmlformats.org/officeDocument/2006/relationships/image" Target="../media/image13.png"/><Relationship Id="rId5" Type="http://schemas.openxmlformats.org/officeDocument/2006/relationships/image" Target="../media/image7.jpeg"/><Relationship Id="rId15" Type="http://schemas.openxmlformats.org/officeDocument/2006/relationships/image" Target="../media/image17.png"/><Relationship Id="rId10" Type="http://schemas.openxmlformats.org/officeDocument/2006/relationships/image" Target="../media/image12.tiff"/><Relationship Id="rId4" Type="http://schemas.openxmlformats.org/officeDocument/2006/relationships/image" Target="../media/image6.jpeg"/><Relationship Id="rId9" Type="http://schemas.openxmlformats.org/officeDocument/2006/relationships/image" Target="../media/image11.png"/><Relationship Id="rId1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8B3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E2F0D28A-B5C7-4727-99C2-0D350A33C0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89BEB6D-C952-45BA-967F-0732FDA65495}"/>
              </a:ext>
            </a:extLst>
          </p:cNvPr>
          <p:cNvSpPr txBox="1"/>
          <p:nvPr/>
        </p:nvSpPr>
        <p:spPr>
          <a:xfrm>
            <a:off x="1256969" y="2708679"/>
            <a:ext cx="541542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0" b="0" i="1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utura Lt BT" panose="020B0402020204020303" pitchFamily="34" charset="0"/>
                <a:ea typeface="Roboto" panose="02000000000000000000" pitchFamily="2" charset="0"/>
                <a:cs typeface="+mn-cs"/>
              </a:rPr>
              <a:t>S</a:t>
            </a:r>
            <a:r>
              <a:rPr kumimoji="0" lang="en-US" altLang="ko-KR" sz="6000" b="0" i="1" u="none" strike="noStrike" kern="1200" cap="none" spc="0" normalizeH="0" baseline="0" noProof="0">
                <a:ln>
                  <a:noFill/>
                </a:ln>
                <a:solidFill>
                  <a:srgbClr val="EEC8DE"/>
                </a:solidFill>
                <a:effectLst/>
                <a:uLnTx/>
                <a:uFillTx/>
                <a:latin typeface="Futura Hv BT" panose="020B0702020204020204" pitchFamily="34" charset="0"/>
                <a:ea typeface="Roboto" panose="02000000000000000000" pitchFamily="2" charset="0"/>
                <a:cs typeface="+mn-cs"/>
              </a:rPr>
              <a:t>PET</a:t>
            </a:r>
            <a:r>
              <a:rPr kumimoji="0" lang="en-US" altLang="ko-KR" sz="6000" b="0" i="1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utura Lt BT" panose="020B0402020204020303" pitchFamily="34" charset="0"/>
                <a:ea typeface="Roboto" panose="02000000000000000000" pitchFamily="2" charset="0"/>
                <a:cs typeface="+mn-cs"/>
              </a:rPr>
              <a:t>CIAL</a:t>
            </a:r>
            <a:r>
              <a:rPr kumimoji="0" lang="en-US" altLang="ko-KR" sz="6000" b="0" i="1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utura Hv BT" panose="020B0702020204020204" pitchFamily="34" charset="0"/>
                <a:ea typeface="Roboto" panose="02000000000000000000" pitchFamily="2" charset="0"/>
                <a:cs typeface="+mn-cs"/>
              </a:rPr>
              <a:t>.</a:t>
            </a:r>
            <a:endParaRPr kumimoji="0" lang="ko-KR" altLang="en-US" sz="6000" b="0" i="1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utura Hv BT" panose="020B0702020204020204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095E0C3-EECE-4348-BC81-7059956F4F8F}"/>
              </a:ext>
            </a:extLst>
          </p:cNvPr>
          <p:cNvSpPr txBox="1"/>
          <p:nvPr/>
        </p:nvSpPr>
        <p:spPr>
          <a:xfrm>
            <a:off x="3264308" y="3555065"/>
            <a:ext cx="24336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+mn-cs"/>
              </a:rPr>
              <a:t>함께하면</a:t>
            </a: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+mn-cs"/>
              </a:rPr>
              <a:t>, </a:t>
            </a: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+mn-cs"/>
              </a:rPr>
              <a:t>더욱 특별한 우리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CB9B10B5-5B42-45A0-A640-2D0172930B27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2271252" y="3724342"/>
            <a:ext cx="993056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 descr="실내, 앉아있는, 테이블, 컴퓨터이(가) 표시된 사진&#10;&#10;자동 생성된 설명">
            <a:extLst>
              <a:ext uri="{FF2B5EF4-FFF2-40B4-BE49-F238E27FC236}">
                <a16:creationId xmlns:a16="http://schemas.microsoft.com/office/drawing/2014/main" id="{C78675F2-35C7-4EAB-99B0-CB3EBAE2DA0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3443"/>
          <a:stretch/>
        </p:blipFill>
        <p:spPr>
          <a:xfrm>
            <a:off x="3036163" y="-954414"/>
            <a:ext cx="11505460" cy="8341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9921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>
            <a:extLst>
              <a:ext uri="{FF2B5EF4-FFF2-40B4-BE49-F238E27FC236}">
                <a16:creationId xmlns:a16="http://schemas.microsoft.com/office/drawing/2014/main" id="{C65CDB33-3ADF-4DD4-BDD5-FA7D87C5A5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339"/>
          <a:stretch/>
        </p:blipFill>
        <p:spPr>
          <a:xfrm>
            <a:off x="10088859" y="1325300"/>
            <a:ext cx="2685562" cy="4513038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A32A58D7-FBB1-45BB-9442-BCF355F1BE1E}"/>
              </a:ext>
            </a:extLst>
          </p:cNvPr>
          <p:cNvSpPr/>
          <p:nvPr/>
        </p:nvSpPr>
        <p:spPr>
          <a:xfrm>
            <a:off x="9837206" y="841446"/>
            <a:ext cx="3483230" cy="5069764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FD6E00E6-34F9-4FA1-B1A5-2893DA104A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185"/>
          <a:stretch/>
        </p:blipFill>
        <p:spPr>
          <a:xfrm>
            <a:off x="7259904" y="1325300"/>
            <a:ext cx="2514411" cy="4386802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14DCFBBB-F3E6-493C-A1CF-3A80D1126AF0}"/>
              </a:ext>
            </a:extLst>
          </p:cNvPr>
          <p:cNvSpPr/>
          <p:nvPr/>
        </p:nvSpPr>
        <p:spPr>
          <a:xfrm>
            <a:off x="674703" y="1390589"/>
            <a:ext cx="6522310" cy="4321513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FB3AC6-CE0B-4552-82EC-41BFFCCF419F}"/>
              </a:ext>
            </a:extLst>
          </p:cNvPr>
          <p:cNvSpPr txBox="1"/>
          <p:nvPr/>
        </p:nvSpPr>
        <p:spPr>
          <a:xfrm>
            <a:off x="938963" y="3175743"/>
            <a:ext cx="1560042" cy="6676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ko-KR" altLang="en-US" sz="320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차별점</a:t>
            </a:r>
            <a:r>
              <a:rPr lang="en-US" altLang="ko-KR" sz="32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E02F435-FE27-4AAA-9350-E8AD08899CAD}"/>
              </a:ext>
            </a:extLst>
          </p:cNvPr>
          <p:cNvSpPr txBox="1"/>
          <p:nvPr/>
        </p:nvSpPr>
        <p:spPr>
          <a:xfrm>
            <a:off x="942505" y="2508124"/>
            <a:ext cx="1560042" cy="6676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ko-KR" altLang="en-US" sz="320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차별점</a:t>
            </a:r>
            <a:r>
              <a:rPr lang="en-US" altLang="ko-KR" sz="32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8637B57-EFAA-4F22-9ADC-580C27F26997}"/>
              </a:ext>
            </a:extLst>
          </p:cNvPr>
          <p:cNvSpPr/>
          <p:nvPr/>
        </p:nvSpPr>
        <p:spPr>
          <a:xfrm>
            <a:off x="938963" y="-382375"/>
            <a:ext cx="2106078" cy="2420645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CCBC400-9561-45E1-BC33-3AAD50CA9613}"/>
              </a:ext>
            </a:extLst>
          </p:cNvPr>
          <p:cNvSpPr/>
          <p:nvPr/>
        </p:nvSpPr>
        <p:spPr>
          <a:xfrm>
            <a:off x="999872" y="2256837"/>
            <a:ext cx="2439288" cy="220033"/>
          </a:xfrm>
          <a:prstGeom prst="rect">
            <a:avLst/>
          </a:prstGeom>
          <a:solidFill>
            <a:srgbClr val="A8CE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9EFCCA-7ABA-4FFE-9407-99CB20B0DB79}"/>
              </a:ext>
            </a:extLst>
          </p:cNvPr>
          <p:cNvSpPr txBox="1"/>
          <p:nvPr/>
        </p:nvSpPr>
        <p:spPr>
          <a:xfrm>
            <a:off x="938963" y="755098"/>
            <a:ext cx="1678665" cy="12831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ko-KR" altLang="en-US" sz="32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우리의</a:t>
            </a:r>
            <a:endParaRPr lang="en-US" altLang="ko-KR" sz="320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25000"/>
              </a:lnSpc>
            </a:pPr>
            <a:r>
              <a:rPr lang="ko-KR" altLang="en-US" sz="32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차별점은</a:t>
            </a:r>
            <a:endParaRPr lang="en-US" altLang="ko-KR" sz="320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D1F8D9-C0F2-447C-BD47-8040A23509EF}"/>
              </a:ext>
            </a:extLst>
          </p:cNvPr>
          <p:cNvSpPr txBox="1"/>
          <p:nvPr/>
        </p:nvSpPr>
        <p:spPr>
          <a:xfrm>
            <a:off x="910904" y="1911613"/>
            <a:ext cx="2506666" cy="6676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ko-KR" altLang="en-US" sz="32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시공간의 초월</a:t>
            </a:r>
            <a:endParaRPr lang="en-US" altLang="ko-KR" sz="320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76F5007F-B70D-447A-A2E1-F6CD60666526}"/>
              </a:ext>
            </a:extLst>
          </p:cNvPr>
          <p:cNvSpPr/>
          <p:nvPr/>
        </p:nvSpPr>
        <p:spPr>
          <a:xfrm>
            <a:off x="3132379" y="5919255"/>
            <a:ext cx="902481" cy="938745"/>
          </a:xfrm>
          <a:prstGeom prst="ellipse">
            <a:avLst/>
          </a:prstGeom>
          <a:solidFill>
            <a:srgbClr val="D8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C54C62E-4723-4378-B0A3-8EED65EDBF8A}"/>
              </a:ext>
            </a:extLst>
          </p:cNvPr>
          <p:cNvSpPr/>
          <p:nvPr/>
        </p:nvSpPr>
        <p:spPr>
          <a:xfrm>
            <a:off x="930294" y="2604144"/>
            <a:ext cx="2106078" cy="2902687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DD2C87E-BF02-4457-BD2C-FB7FAEDF3D30}"/>
              </a:ext>
            </a:extLst>
          </p:cNvPr>
          <p:cNvSpPr txBox="1"/>
          <p:nvPr/>
        </p:nvSpPr>
        <p:spPr>
          <a:xfrm>
            <a:off x="870442" y="3518701"/>
            <a:ext cx="4391085" cy="1727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A5A5A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어쩌다 한 번씩 마주치는 동네 강아지들</a:t>
            </a:r>
            <a:r>
              <a:rPr lang="en-US" altLang="ko-KR" sz="1200">
                <a:solidFill>
                  <a:srgbClr val="A5A5A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A5A5A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늦게 열고 일찍 닫는 펫 카페</a:t>
            </a:r>
            <a:r>
              <a:rPr lang="en-US" altLang="ko-KR" sz="1200">
                <a:solidFill>
                  <a:srgbClr val="A5A5A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sz="1200" err="1">
                <a:solidFill>
                  <a:srgbClr val="A5A5A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반려견</a:t>
            </a:r>
            <a:r>
              <a:rPr lang="ko-KR" altLang="en-US" sz="1200">
                <a:solidFill>
                  <a:srgbClr val="A5A5A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사회화를 위한 모든 것이었습니다</a:t>
            </a:r>
            <a:r>
              <a:rPr lang="en-US" altLang="ko-KR" sz="1200">
                <a:solidFill>
                  <a:srgbClr val="A5A5A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200">
              <a:solidFill>
                <a:srgbClr val="A5A5AA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rgbClr val="A5A5A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SPETCIAL</a:t>
            </a:r>
            <a:r>
              <a:rPr lang="ko-KR" altLang="en-US" sz="1200">
                <a:solidFill>
                  <a:srgbClr val="A5A5A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은 이러한 공간적</a:t>
            </a:r>
            <a:r>
              <a:rPr lang="en-US" altLang="ko-KR" sz="1200">
                <a:solidFill>
                  <a:srgbClr val="A5A5A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200">
                <a:solidFill>
                  <a:srgbClr val="A5A5A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시간적 제약을 모두 극복하고</a:t>
            </a:r>
            <a:endParaRPr lang="en-US" altLang="ko-KR" sz="1200">
              <a:solidFill>
                <a:srgbClr val="A5A5AA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A5A5A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언제 어디서든지 반려견의 사회화를 도와줍니다</a:t>
            </a:r>
            <a:r>
              <a:rPr lang="en-US" altLang="ko-KR" sz="1200">
                <a:solidFill>
                  <a:srgbClr val="A5A5A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5757E9E2-C0B4-470D-BE60-D726D94B85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17410" y="385188"/>
            <a:ext cx="3483230" cy="6300825"/>
          </a:xfrm>
          <a:custGeom>
            <a:avLst/>
            <a:gdLst>
              <a:gd name="connsiteX0" fmla="*/ 479652 w 3483230"/>
              <a:gd name="connsiteY0" fmla="*/ 1017484 h 6300825"/>
              <a:gd name="connsiteX1" fmla="*/ 479652 w 3483230"/>
              <a:gd name="connsiteY1" fmla="*/ 5234378 h 6300825"/>
              <a:gd name="connsiteX2" fmla="*/ 3083537 w 3483230"/>
              <a:gd name="connsiteY2" fmla="*/ 5234378 h 6300825"/>
              <a:gd name="connsiteX3" fmla="*/ 3083537 w 3483230"/>
              <a:gd name="connsiteY3" fmla="*/ 1017484 h 6300825"/>
              <a:gd name="connsiteX4" fmla="*/ 0 w 3483230"/>
              <a:gd name="connsiteY4" fmla="*/ 0 h 6300825"/>
              <a:gd name="connsiteX5" fmla="*/ 3483230 w 3483230"/>
              <a:gd name="connsiteY5" fmla="*/ 0 h 6300825"/>
              <a:gd name="connsiteX6" fmla="*/ 3483230 w 3483230"/>
              <a:gd name="connsiteY6" fmla="*/ 6300825 h 6300825"/>
              <a:gd name="connsiteX7" fmla="*/ 0 w 3483230"/>
              <a:gd name="connsiteY7" fmla="*/ 6300825 h 6300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83230" h="6300825">
                <a:moveTo>
                  <a:pt x="479652" y="1017484"/>
                </a:moveTo>
                <a:lnTo>
                  <a:pt x="479652" y="5234378"/>
                </a:lnTo>
                <a:lnTo>
                  <a:pt x="3083537" y="5234378"/>
                </a:lnTo>
                <a:lnTo>
                  <a:pt x="3083537" y="1017484"/>
                </a:lnTo>
                <a:close/>
                <a:moveTo>
                  <a:pt x="0" y="0"/>
                </a:moveTo>
                <a:lnTo>
                  <a:pt x="3483230" y="0"/>
                </a:lnTo>
                <a:lnTo>
                  <a:pt x="3483230" y="6300825"/>
                </a:lnTo>
                <a:lnTo>
                  <a:pt x="0" y="6300825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170902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B230BF9B-8C96-4899-B6DA-4D32534A60A1}"/>
              </a:ext>
            </a:extLst>
          </p:cNvPr>
          <p:cNvSpPr/>
          <p:nvPr/>
        </p:nvSpPr>
        <p:spPr>
          <a:xfrm>
            <a:off x="999872" y="2256837"/>
            <a:ext cx="2439288" cy="220033"/>
          </a:xfrm>
          <a:prstGeom prst="rect">
            <a:avLst/>
          </a:prstGeom>
          <a:solidFill>
            <a:srgbClr val="A8CE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EB1EF5E-351C-465B-BB16-A6E111320E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185"/>
          <a:stretch/>
        </p:blipFill>
        <p:spPr>
          <a:xfrm>
            <a:off x="4322689" y="1305714"/>
            <a:ext cx="2514411" cy="4386802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90996B29-A7CB-49C3-8D3C-EF0CF0208A49}"/>
              </a:ext>
            </a:extLst>
          </p:cNvPr>
          <p:cNvSpPr/>
          <p:nvPr/>
        </p:nvSpPr>
        <p:spPr>
          <a:xfrm>
            <a:off x="9837206" y="841446"/>
            <a:ext cx="3483230" cy="5069764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A57BA55-DFCE-42BA-BABE-2EA691C13B83}"/>
              </a:ext>
            </a:extLst>
          </p:cNvPr>
          <p:cNvSpPr/>
          <p:nvPr/>
        </p:nvSpPr>
        <p:spPr>
          <a:xfrm>
            <a:off x="3781763" y="1165485"/>
            <a:ext cx="3415250" cy="4546618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D1F8D9-C0F2-447C-BD47-8040A23509EF}"/>
              </a:ext>
            </a:extLst>
          </p:cNvPr>
          <p:cNvSpPr txBox="1"/>
          <p:nvPr/>
        </p:nvSpPr>
        <p:spPr>
          <a:xfrm>
            <a:off x="993136" y="1235190"/>
            <a:ext cx="1560042" cy="6676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ko-KR" altLang="en-US" sz="320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차별점</a:t>
            </a:r>
            <a:r>
              <a:rPr lang="en-US" altLang="ko-KR" sz="32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FB3AC6-CE0B-4552-82EC-41BFFCCF419F}"/>
              </a:ext>
            </a:extLst>
          </p:cNvPr>
          <p:cNvSpPr txBox="1"/>
          <p:nvPr/>
        </p:nvSpPr>
        <p:spPr>
          <a:xfrm>
            <a:off x="938963" y="2487906"/>
            <a:ext cx="1560042" cy="6676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ko-KR" altLang="en-US" sz="320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차별점</a:t>
            </a:r>
            <a:r>
              <a:rPr lang="en-US" altLang="ko-KR" sz="32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</a:t>
            </a: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76F5007F-B70D-447A-A2E1-F6CD60666526}"/>
              </a:ext>
            </a:extLst>
          </p:cNvPr>
          <p:cNvSpPr/>
          <p:nvPr/>
        </p:nvSpPr>
        <p:spPr>
          <a:xfrm>
            <a:off x="3949279" y="3562233"/>
            <a:ext cx="902481" cy="938745"/>
          </a:xfrm>
          <a:prstGeom prst="ellipse">
            <a:avLst/>
          </a:prstGeom>
          <a:solidFill>
            <a:srgbClr val="D8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C54C62E-4723-4378-B0A3-8EED65EDBF8A}"/>
              </a:ext>
            </a:extLst>
          </p:cNvPr>
          <p:cNvSpPr/>
          <p:nvPr/>
        </p:nvSpPr>
        <p:spPr>
          <a:xfrm>
            <a:off x="1041904" y="2557530"/>
            <a:ext cx="2106078" cy="4381130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E02F435-FE27-4AAA-9350-E8AD08899CAD}"/>
              </a:ext>
            </a:extLst>
          </p:cNvPr>
          <p:cNvSpPr txBox="1"/>
          <p:nvPr/>
        </p:nvSpPr>
        <p:spPr>
          <a:xfrm>
            <a:off x="938963" y="1910654"/>
            <a:ext cx="2528256" cy="6676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ko-KR" altLang="en-US" sz="32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다채로운 기능</a:t>
            </a:r>
            <a:endParaRPr lang="en-US" altLang="ko-KR" sz="320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8637B57-EFAA-4F22-9ADC-580C27F26997}"/>
              </a:ext>
            </a:extLst>
          </p:cNvPr>
          <p:cNvSpPr/>
          <p:nvPr/>
        </p:nvSpPr>
        <p:spPr>
          <a:xfrm>
            <a:off x="938963" y="-378926"/>
            <a:ext cx="2106078" cy="2420645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9EFCCA-7ABA-4FFE-9407-99CB20B0DB79}"/>
              </a:ext>
            </a:extLst>
          </p:cNvPr>
          <p:cNvSpPr txBox="1"/>
          <p:nvPr/>
        </p:nvSpPr>
        <p:spPr>
          <a:xfrm>
            <a:off x="938963" y="755098"/>
            <a:ext cx="1678665" cy="12831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ko-KR" altLang="en-US" sz="32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우리의</a:t>
            </a:r>
            <a:endParaRPr lang="en-US" altLang="ko-KR" sz="320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25000"/>
              </a:lnSpc>
            </a:pPr>
            <a:r>
              <a:rPr lang="ko-KR" altLang="en-US" sz="32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차별점은</a:t>
            </a:r>
            <a:endParaRPr lang="en-US" altLang="ko-KR" sz="320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DCD4347-7CFE-416D-9534-24AF593F776B}"/>
              </a:ext>
            </a:extLst>
          </p:cNvPr>
          <p:cNvSpPr txBox="1"/>
          <p:nvPr/>
        </p:nvSpPr>
        <p:spPr>
          <a:xfrm>
            <a:off x="870442" y="3518701"/>
            <a:ext cx="4986072" cy="14507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A5A5A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기존의 </a:t>
            </a:r>
            <a:r>
              <a:rPr lang="ko-KR" altLang="en-US" sz="1200" err="1">
                <a:solidFill>
                  <a:srgbClr val="A5A5A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반려견</a:t>
            </a:r>
            <a:r>
              <a:rPr lang="ko-KR" altLang="en-US" sz="1200">
                <a:solidFill>
                  <a:srgbClr val="A5A5A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관련 어플리케이션은</a:t>
            </a:r>
            <a:r>
              <a:rPr lang="en-US" altLang="ko-KR" sz="1200">
                <a:solidFill>
                  <a:srgbClr val="A5A5A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200">
                <a:solidFill>
                  <a:srgbClr val="A5A5A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정보공유의 목적이 강했지만</a:t>
            </a:r>
            <a:r>
              <a:rPr lang="en-US" altLang="ko-KR" sz="1200">
                <a:solidFill>
                  <a:srgbClr val="A5A5A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</a:p>
          <a:p>
            <a:pPr>
              <a:lnSpc>
                <a:spcPct val="150000"/>
              </a:lnSpc>
            </a:pPr>
            <a:endParaRPr lang="en-US" altLang="ko-KR" sz="1200">
              <a:solidFill>
                <a:srgbClr val="A5A5AA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rgbClr val="A5A5A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SPETCIAL</a:t>
            </a:r>
            <a:r>
              <a:rPr lang="ko-KR" altLang="en-US" sz="1200">
                <a:solidFill>
                  <a:srgbClr val="A5A5A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은 </a:t>
            </a:r>
            <a:r>
              <a:rPr lang="ko-KR" altLang="en-US" sz="1200" err="1">
                <a:solidFill>
                  <a:srgbClr val="A5A5A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정보공유뿐</a:t>
            </a:r>
            <a:r>
              <a:rPr lang="ko-KR" altLang="en-US" sz="1200">
                <a:solidFill>
                  <a:srgbClr val="A5A5A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아니라</a:t>
            </a:r>
            <a:r>
              <a:rPr lang="en-US" altLang="ko-KR" sz="1200">
                <a:solidFill>
                  <a:srgbClr val="A5A5A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A5A5A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반려견을 중심으로 친구추가를 하는 등 </a:t>
            </a:r>
            <a:r>
              <a:rPr lang="ko-KR" altLang="en-US" sz="1200" err="1">
                <a:solidFill>
                  <a:srgbClr val="A5A5A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반려견</a:t>
            </a:r>
            <a:r>
              <a:rPr lang="ko-KR" altLang="en-US" sz="1200">
                <a:solidFill>
                  <a:srgbClr val="A5A5A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사회화를 위한 여러가지</a:t>
            </a:r>
            <a:endParaRPr lang="en-US" altLang="ko-KR" sz="1200">
              <a:solidFill>
                <a:srgbClr val="A5A5AA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A5A5A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기능을 통합적으로 제공합니다</a:t>
            </a:r>
            <a:r>
              <a:rPr lang="en-US" altLang="ko-KR" sz="1200">
                <a:solidFill>
                  <a:srgbClr val="A5A5A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C3B16C56-ABEB-459F-8B86-52A700718A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17410" y="385188"/>
            <a:ext cx="3483230" cy="6300825"/>
          </a:xfrm>
          <a:custGeom>
            <a:avLst/>
            <a:gdLst>
              <a:gd name="connsiteX0" fmla="*/ 479652 w 3483230"/>
              <a:gd name="connsiteY0" fmla="*/ 1017484 h 6300825"/>
              <a:gd name="connsiteX1" fmla="*/ 479652 w 3483230"/>
              <a:gd name="connsiteY1" fmla="*/ 5234378 h 6300825"/>
              <a:gd name="connsiteX2" fmla="*/ 3083537 w 3483230"/>
              <a:gd name="connsiteY2" fmla="*/ 5234378 h 6300825"/>
              <a:gd name="connsiteX3" fmla="*/ 3083537 w 3483230"/>
              <a:gd name="connsiteY3" fmla="*/ 1017484 h 6300825"/>
              <a:gd name="connsiteX4" fmla="*/ 0 w 3483230"/>
              <a:gd name="connsiteY4" fmla="*/ 0 h 6300825"/>
              <a:gd name="connsiteX5" fmla="*/ 3483230 w 3483230"/>
              <a:gd name="connsiteY5" fmla="*/ 0 h 6300825"/>
              <a:gd name="connsiteX6" fmla="*/ 3483230 w 3483230"/>
              <a:gd name="connsiteY6" fmla="*/ 6300825 h 6300825"/>
              <a:gd name="connsiteX7" fmla="*/ 0 w 3483230"/>
              <a:gd name="connsiteY7" fmla="*/ 6300825 h 6300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83230" h="6300825">
                <a:moveTo>
                  <a:pt x="479652" y="1017484"/>
                </a:moveTo>
                <a:lnTo>
                  <a:pt x="479652" y="5234378"/>
                </a:lnTo>
                <a:lnTo>
                  <a:pt x="3083537" y="5234378"/>
                </a:lnTo>
                <a:lnTo>
                  <a:pt x="3083537" y="1017484"/>
                </a:lnTo>
                <a:close/>
                <a:moveTo>
                  <a:pt x="0" y="0"/>
                </a:moveTo>
                <a:lnTo>
                  <a:pt x="3483230" y="0"/>
                </a:lnTo>
                <a:lnTo>
                  <a:pt x="3483230" y="6300825"/>
                </a:lnTo>
                <a:lnTo>
                  <a:pt x="0" y="6300825"/>
                </a:lnTo>
                <a:close/>
              </a:path>
            </a:pathLst>
          </a:cu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193C9712-AB8F-44EF-87EE-80A281DD321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339"/>
          <a:stretch/>
        </p:blipFill>
        <p:spPr>
          <a:xfrm>
            <a:off x="7151644" y="1305714"/>
            <a:ext cx="2685562" cy="4513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5912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7AD9428E-0BC6-41DD-9F4F-9AEB5ADCE964}"/>
              </a:ext>
            </a:extLst>
          </p:cNvPr>
          <p:cNvSpPr/>
          <p:nvPr/>
        </p:nvSpPr>
        <p:spPr>
          <a:xfrm>
            <a:off x="9837206" y="841446"/>
            <a:ext cx="3483230" cy="5069764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A482D66-1BE4-4CFA-A44D-F593C57DF863}"/>
              </a:ext>
            </a:extLst>
          </p:cNvPr>
          <p:cNvSpPr/>
          <p:nvPr/>
        </p:nvSpPr>
        <p:spPr>
          <a:xfrm>
            <a:off x="674703" y="1165485"/>
            <a:ext cx="6522310" cy="4546618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E02F435-FE27-4AAA-9350-E8AD08899CAD}"/>
              </a:ext>
            </a:extLst>
          </p:cNvPr>
          <p:cNvSpPr txBox="1"/>
          <p:nvPr/>
        </p:nvSpPr>
        <p:spPr>
          <a:xfrm>
            <a:off x="928686" y="1264041"/>
            <a:ext cx="1560042" cy="6676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ko-KR" altLang="en-US" sz="320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차별점</a:t>
            </a:r>
            <a:r>
              <a:rPr lang="en-US" altLang="ko-KR" sz="32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D1F8D9-C0F2-447C-BD47-8040A23509EF}"/>
              </a:ext>
            </a:extLst>
          </p:cNvPr>
          <p:cNvSpPr txBox="1"/>
          <p:nvPr/>
        </p:nvSpPr>
        <p:spPr>
          <a:xfrm>
            <a:off x="993136" y="1235190"/>
            <a:ext cx="1560042" cy="6676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ko-KR" altLang="en-US" sz="320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차별점</a:t>
            </a:r>
            <a:r>
              <a:rPr lang="en-US" altLang="ko-KR" sz="32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</a:t>
            </a: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76F5007F-B70D-447A-A2E1-F6CD60666526}"/>
              </a:ext>
            </a:extLst>
          </p:cNvPr>
          <p:cNvSpPr/>
          <p:nvPr/>
        </p:nvSpPr>
        <p:spPr>
          <a:xfrm>
            <a:off x="3949279" y="3562233"/>
            <a:ext cx="902481" cy="938745"/>
          </a:xfrm>
          <a:prstGeom prst="ellipse">
            <a:avLst/>
          </a:prstGeom>
          <a:solidFill>
            <a:srgbClr val="D8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C54C62E-4723-4378-B0A3-8EED65EDBF8A}"/>
              </a:ext>
            </a:extLst>
          </p:cNvPr>
          <p:cNvSpPr/>
          <p:nvPr/>
        </p:nvSpPr>
        <p:spPr>
          <a:xfrm>
            <a:off x="938963" y="2570428"/>
            <a:ext cx="2106078" cy="4381130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8637B57-EFAA-4F22-9ADC-580C27F26997}"/>
              </a:ext>
            </a:extLst>
          </p:cNvPr>
          <p:cNvSpPr/>
          <p:nvPr/>
        </p:nvSpPr>
        <p:spPr>
          <a:xfrm>
            <a:off x="928686" y="-382375"/>
            <a:ext cx="2106078" cy="2420645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9EFCCA-7ABA-4FFE-9407-99CB20B0DB79}"/>
              </a:ext>
            </a:extLst>
          </p:cNvPr>
          <p:cNvSpPr txBox="1"/>
          <p:nvPr/>
        </p:nvSpPr>
        <p:spPr>
          <a:xfrm>
            <a:off x="938963" y="755098"/>
            <a:ext cx="1678665" cy="12831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ko-KR" altLang="en-US" sz="32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우리의</a:t>
            </a:r>
            <a:endParaRPr lang="en-US" altLang="ko-KR" sz="320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25000"/>
              </a:lnSpc>
            </a:pPr>
            <a:r>
              <a:rPr lang="ko-KR" altLang="en-US" sz="32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차별점은</a:t>
            </a:r>
            <a:endParaRPr lang="en-US" altLang="ko-KR" sz="320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C9BA050-2296-4223-9DAB-483880FCC7E0}"/>
              </a:ext>
            </a:extLst>
          </p:cNvPr>
          <p:cNvSpPr txBox="1"/>
          <p:nvPr/>
        </p:nvSpPr>
        <p:spPr>
          <a:xfrm>
            <a:off x="870442" y="3518701"/>
            <a:ext cx="4986072" cy="14507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rgbClr val="A5A5A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SPETCIAL</a:t>
            </a:r>
            <a:r>
              <a:rPr lang="ko-KR" altLang="en-US" sz="1200">
                <a:solidFill>
                  <a:srgbClr val="A5A5A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은 반려견의</a:t>
            </a:r>
            <a:r>
              <a:rPr lang="en-US" altLang="ko-KR" sz="1200">
                <a:solidFill>
                  <a:srgbClr val="A5A5A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200">
                <a:solidFill>
                  <a:srgbClr val="A5A5A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반려견에 의한 서비스입니다</a:t>
            </a:r>
            <a:r>
              <a:rPr lang="en-US" altLang="ko-KR" sz="1200">
                <a:solidFill>
                  <a:srgbClr val="A5A5A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200">
              <a:solidFill>
                <a:srgbClr val="A5A5AA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A5A5A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그러나 우리는 </a:t>
            </a:r>
            <a:r>
              <a:rPr lang="ko-KR" altLang="en-US" sz="1200" err="1">
                <a:solidFill>
                  <a:srgbClr val="A5A5A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견주를</a:t>
            </a:r>
            <a:r>
              <a:rPr lang="ko-KR" altLang="en-US" sz="1200">
                <a:solidFill>
                  <a:srgbClr val="A5A5A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위한 모든 것들을 서비스에 담았습니다</a:t>
            </a:r>
            <a:r>
              <a:rPr lang="en-US" altLang="ko-KR" sz="1200">
                <a:solidFill>
                  <a:srgbClr val="A5A5A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A5A5A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단순한 산책 기록 관리를 넘어서 반려견과 함께하는 견주들이</a:t>
            </a:r>
            <a:endParaRPr lang="en-US" altLang="ko-KR" sz="1200">
              <a:solidFill>
                <a:srgbClr val="A5A5AA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A5A5A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더욱 즐거운 산책을 할 수 있도록 구성하였습니다</a:t>
            </a:r>
            <a:r>
              <a:rPr lang="en-US" altLang="ko-KR" sz="1200">
                <a:solidFill>
                  <a:srgbClr val="A5A5A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8077C45E-07AC-4E1F-97B2-C33945A0D7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17410" y="385188"/>
            <a:ext cx="3483230" cy="6300825"/>
          </a:xfrm>
          <a:custGeom>
            <a:avLst/>
            <a:gdLst>
              <a:gd name="connsiteX0" fmla="*/ 479652 w 3483230"/>
              <a:gd name="connsiteY0" fmla="*/ 1017484 h 6300825"/>
              <a:gd name="connsiteX1" fmla="*/ 479652 w 3483230"/>
              <a:gd name="connsiteY1" fmla="*/ 5234378 h 6300825"/>
              <a:gd name="connsiteX2" fmla="*/ 3083537 w 3483230"/>
              <a:gd name="connsiteY2" fmla="*/ 5234378 h 6300825"/>
              <a:gd name="connsiteX3" fmla="*/ 3083537 w 3483230"/>
              <a:gd name="connsiteY3" fmla="*/ 1017484 h 6300825"/>
              <a:gd name="connsiteX4" fmla="*/ 0 w 3483230"/>
              <a:gd name="connsiteY4" fmla="*/ 0 h 6300825"/>
              <a:gd name="connsiteX5" fmla="*/ 3483230 w 3483230"/>
              <a:gd name="connsiteY5" fmla="*/ 0 h 6300825"/>
              <a:gd name="connsiteX6" fmla="*/ 3483230 w 3483230"/>
              <a:gd name="connsiteY6" fmla="*/ 6300825 h 6300825"/>
              <a:gd name="connsiteX7" fmla="*/ 0 w 3483230"/>
              <a:gd name="connsiteY7" fmla="*/ 6300825 h 6300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83230" h="6300825">
                <a:moveTo>
                  <a:pt x="479652" y="1017484"/>
                </a:moveTo>
                <a:lnTo>
                  <a:pt x="479652" y="5234378"/>
                </a:lnTo>
                <a:lnTo>
                  <a:pt x="3083537" y="5234378"/>
                </a:lnTo>
                <a:lnTo>
                  <a:pt x="3083537" y="1017484"/>
                </a:lnTo>
                <a:close/>
                <a:moveTo>
                  <a:pt x="0" y="0"/>
                </a:moveTo>
                <a:lnTo>
                  <a:pt x="3483230" y="0"/>
                </a:lnTo>
                <a:lnTo>
                  <a:pt x="3483230" y="6300825"/>
                </a:lnTo>
                <a:lnTo>
                  <a:pt x="0" y="6300825"/>
                </a:lnTo>
                <a:close/>
              </a:path>
            </a:pathLst>
          </a:cu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C477604F-4992-4F0B-A189-B7E376DACF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339"/>
          <a:stretch/>
        </p:blipFill>
        <p:spPr>
          <a:xfrm>
            <a:off x="7151644" y="1305714"/>
            <a:ext cx="2685562" cy="4513038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9A584516-1919-4E56-8AA9-0FD1652874F4}"/>
              </a:ext>
            </a:extLst>
          </p:cNvPr>
          <p:cNvSpPr/>
          <p:nvPr/>
        </p:nvSpPr>
        <p:spPr>
          <a:xfrm>
            <a:off x="999872" y="2256837"/>
            <a:ext cx="2829178" cy="220033"/>
          </a:xfrm>
          <a:prstGeom prst="rect">
            <a:avLst/>
          </a:prstGeom>
          <a:solidFill>
            <a:srgbClr val="A8CE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FB3AC6-CE0B-4552-82EC-41BFFCCF419F}"/>
              </a:ext>
            </a:extLst>
          </p:cNvPr>
          <p:cNvSpPr txBox="1"/>
          <p:nvPr/>
        </p:nvSpPr>
        <p:spPr>
          <a:xfrm>
            <a:off x="910823" y="1931660"/>
            <a:ext cx="3166394" cy="6676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ko-KR" altLang="en-US" sz="320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견주</a:t>
            </a:r>
            <a:r>
              <a:rPr lang="ko-KR" altLang="en-US" sz="32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위한 서비스</a:t>
            </a:r>
            <a:endParaRPr lang="en-US" altLang="ko-KR" sz="320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225580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43853C0-BA7D-4D61-86DD-2076A47B7E12}"/>
              </a:ext>
            </a:extLst>
          </p:cNvPr>
          <p:cNvSpPr/>
          <p:nvPr/>
        </p:nvSpPr>
        <p:spPr>
          <a:xfrm>
            <a:off x="705673" y="934064"/>
            <a:ext cx="4898174" cy="198008"/>
          </a:xfrm>
          <a:prstGeom prst="rect">
            <a:avLst/>
          </a:prstGeom>
          <a:solidFill>
            <a:srgbClr val="A8CE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50A0E3-43C4-4157-9764-B5726BBA89C6}"/>
              </a:ext>
            </a:extLst>
          </p:cNvPr>
          <p:cNvSpPr txBox="1"/>
          <p:nvPr/>
        </p:nvSpPr>
        <p:spPr>
          <a:xfrm>
            <a:off x="834965" y="546245"/>
            <a:ext cx="506260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0" i="0" u="none" strike="noStrike" kern="1200" cap="none" spc="0" normalizeH="0" baseline="0" noProof="0">
                <a:ln>
                  <a:noFill/>
                </a:ln>
                <a:solidFill>
                  <a:srgbClr val="0C0C0C"/>
                </a:solidFill>
                <a:effectLst/>
                <a:uLnTx/>
                <a:uFillTx/>
                <a:latin typeface="Futura Md BT" panose="020B0602020204020303" pitchFamily="34" charset="0"/>
                <a:ea typeface="Noto Sans CJK KR Regular" panose="020B0500000000000000" pitchFamily="34" charset="-127"/>
                <a:cs typeface="+mn-cs"/>
              </a:rPr>
              <a:t>Marketing Strategy</a:t>
            </a:r>
            <a:endParaRPr kumimoji="0" lang="ko-KR" altLang="en-US" sz="4400" b="0" i="0" u="none" strike="noStrike" kern="1200" cap="none" spc="0" normalizeH="0" baseline="0" noProof="0">
              <a:ln>
                <a:noFill/>
              </a:ln>
              <a:solidFill>
                <a:srgbClr val="0C0C0C"/>
              </a:solidFill>
              <a:effectLst/>
              <a:uLnTx/>
              <a:uFillTx/>
              <a:latin typeface="Futura Md BT" panose="020B0602020204020303" pitchFamily="34" charset="0"/>
              <a:ea typeface="Noto Sans CJK KR Regular" panose="020B0500000000000000" pitchFamily="34" charset="-127"/>
              <a:cs typeface="+mn-cs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65C7635E-5CCA-4D92-A5FE-F3F7C213E547}"/>
              </a:ext>
            </a:extLst>
          </p:cNvPr>
          <p:cNvSpPr/>
          <p:nvPr/>
        </p:nvSpPr>
        <p:spPr>
          <a:xfrm>
            <a:off x="1322587" y="2794663"/>
            <a:ext cx="340444" cy="340444"/>
          </a:xfrm>
          <a:prstGeom prst="ellipse">
            <a:avLst/>
          </a:prstGeom>
          <a:solidFill>
            <a:srgbClr val="EB9D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utura Hv BT" panose="020B0702020204020204" pitchFamily="34" charset="0"/>
                <a:ea typeface="맑은 고딕" panose="020B0503020000020004" pitchFamily="50" charset="-127"/>
                <a:cs typeface="+mn-cs"/>
              </a:rPr>
              <a:t>1</a:t>
            </a: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utura Hv BT" panose="020B0702020204020204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E3BC801-1317-409E-91F9-E374C4F52338}"/>
              </a:ext>
            </a:extLst>
          </p:cNvPr>
          <p:cNvSpPr txBox="1"/>
          <p:nvPr/>
        </p:nvSpPr>
        <p:spPr>
          <a:xfrm>
            <a:off x="1322587" y="3422483"/>
            <a:ext cx="17059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utura Hv BT" panose="020B0702020204020204" pitchFamily="34" charset="0"/>
                <a:ea typeface="나눔스퀘어 Bold" panose="020B0600000101010101" pitchFamily="50" charset="-127"/>
                <a:cs typeface="+mn-cs"/>
              </a:rPr>
              <a:t>Offline</a:t>
            </a:r>
            <a:r>
              <a:rPr kumimoji="0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utura Hv BT" panose="020B0702020204020204" pitchFamily="34" charset="0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utura Hv BT" panose="020B0702020204020204" pitchFamily="34" charset="0"/>
                <a:ea typeface="나눔스퀘어 Bold" panose="020B0600000101010101" pitchFamily="50" charset="-127"/>
                <a:cs typeface="+mn-cs"/>
              </a:rPr>
              <a:t>marketing</a:t>
            </a: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utura Hv BT" panose="020B0702020204020204" pitchFamily="34" charset="0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9012071C-564A-4F8A-807E-76A28D084E9D}"/>
              </a:ext>
            </a:extLst>
          </p:cNvPr>
          <p:cNvSpPr/>
          <p:nvPr/>
        </p:nvSpPr>
        <p:spPr>
          <a:xfrm>
            <a:off x="5418460" y="3963366"/>
            <a:ext cx="340444" cy="340444"/>
          </a:xfrm>
          <a:prstGeom prst="ellipse">
            <a:avLst/>
          </a:prstGeom>
          <a:solidFill>
            <a:srgbClr val="EB9D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utura Hv BT" panose="020B0702020204020204" pitchFamily="34" charset="0"/>
                <a:ea typeface="맑은 고딕" panose="020B0503020000020004" pitchFamily="50" charset="-127"/>
                <a:cs typeface="+mn-cs"/>
              </a:rPr>
              <a:t>2</a:t>
            </a: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utura Hv BT" panose="020B0702020204020204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9F862FEB-C592-43D1-887A-DC80A5F42E70}"/>
              </a:ext>
            </a:extLst>
          </p:cNvPr>
          <p:cNvSpPr/>
          <p:nvPr/>
        </p:nvSpPr>
        <p:spPr>
          <a:xfrm>
            <a:off x="8437930" y="1488506"/>
            <a:ext cx="340444" cy="340444"/>
          </a:xfrm>
          <a:prstGeom prst="ellipse">
            <a:avLst/>
          </a:prstGeom>
          <a:solidFill>
            <a:srgbClr val="EB9D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utura Hv BT" panose="020B0702020204020204" pitchFamily="34" charset="0"/>
                <a:ea typeface="맑은 고딕" panose="020B0503020000020004" pitchFamily="50" charset="-127"/>
                <a:cs typeface="+mn-cs"/>
              </a:rPr>
              <a:t>3</a:t>
            </a: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utura Hv BT" panose="020B0702020204020204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C0E2CD3-D5CE-46B0-BB6F-80470DAB0C59}"/>
              </a:ext>
            </a:extLst>
          </p:cNvPr>
          <p:cNvSpPr txBox="1"/>
          <p:nvPr/>
        </p:nvSpPr>
        <p:spPr>
          <a:xfrm>
            <a:off x="1322587" y="3709210"/>
            <a:ext cx="3089307" cy="8296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수도권 및 주요 지역에서 개최되는 애견 박람회에서</a:t>
            </a:r>
            <a:endParaRPr kumimoji="0" lang="en-US" altLang="ko-KR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체험 부스를 설치하여 잠재 고객들이</a:t>
            </a:r>
            <a:r>
              <a:rPr kumimoji="0" lang="en-US" altLang="ko-KR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 ‘SPETCIAL’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서비스를 체험할 수 있게 함으로써 호응을 유발함</a:t>
            </a:r>
            <a:r>
              <a:rPr kumimoji="0" lang="en-US" altLang="ko-KR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.</a:t>
            </a:r>
            <a:r>
              <a:rPr kumimoji="0" lang="ko-KR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 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F0B983B-231D-4924-B68D-13DE35115A51}"/>
              </a:ext>
            </a:extLst>
          </p:cNvPr>
          <p:cNvSpPr txBox="1"/>
          <p:nvPr/>
        </p:nvSpPr>
        <p:spPr>
          <a:xfrm>
            <a:off x="5326181" y="4591186"/>
            <a:ext cx="17315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utura Hv BT" panose="020B0702020204020204" pitchFamily="34" charset="0"/>
                <a:ea typeface="나눔스퀘어 Bold" panose="020B0600000101010101" pitchFamily="50" charset="-127"/>
                <a:cs typeface="+mn-cs"/>
              </a:rPr>
              <a:t>Banner marketing</a:t>
            </a: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utura Hv BT" panose="020B0702020204020204" pitchFamily="34" charset="0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ED012B6-7AFD-4ADD-83D3-495F4E491453}"/>
              </a:ext>
            </a:extLst>
          </p:cNvPr>
          <p:cNvSpPr txBox="1"/>
          <p:nvPr/>
        </p:nvSpPr>
        <p:spPr>
          <a:xfrm>
            <a:off x="5326181" y="4877913"/>
            <a:ext cx="3111749" cy="10835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지역별 주요 산책로에 옥외광고 설치</a:t>
            </a:r>
            <a:r>
              <a:rPr kumimoji="0" lang="en-US" altLang="ko-KR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,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대구의 경우 </a:t>
            </a:r>
            <a:r>
              <a:rPr kumimoji="0" lang="ko-KR" altLang="en-US" sz="11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수성못</a:t>
            </a:r>
            <a:r>
              <a:rPr kumimoji="0" lang="en-US" altLang="ko-KR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,</a:t>
            </a:r>
            <a:r>
              <a:rPr kumimoji="0" lang="ko-KR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 서울의 경우 뚝섬유원지 등의</a:t>
            </a:r>
            <a:endParaRPr kumimoji="0" lang="en-US" altLang="ko-KR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밀집 지역에 </a:t>
            </a:r>
            <a:r>
              <a:rPr kumimoji="0" lang="en-US" altLang="ko-KR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QR</a:t>
            </a:r>
            <a:r>
              <a:rPr kumimoji="0" lang="ko-KR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코드를 포함한 옥외광고를 설치하여</a:t>
            </a:r>
            <a:endParaRPr kumimoji="0" lang="en-US" altLang="ko-KR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브랜드의 인지도를 제고함</a:t>
            </a:r>
            <a:r>
              <a:rPr kumimoji="0" lang="en-US" altLang="ko-KR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787100F-F539-4197-BC06-BE03AC706023}"/>
              </a:ext>
            </a:extLst>
          </p:cNvPr>
          <p:cNvSpPr txBox="1"/>
          <p:nvPr/>
        </p:nvSpPr>
        <p:spPr>
          <a:xfrm>
            <a:off x="8423594" y="2116326"/>
            <a:ext cx="18533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utura Hv BT" panose="020B0702020204020204" pitchFamily="34" charset="0"/>
                <a:ea typeface="나눔스퀘어 Bold" panose="020B0600000101010101" pitchFamily="50" charset="-127"/>
                <a:cs typeface="+mn-cs"/>
              </a:rPr>
              <a:t>Membership award</a:t>
            </a: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utura Hv BT" panose="020B0702020204020204" pitchFamily="34" charset="0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1073E61-AF85-4746-A566-98E3AFFED76E}"/>
              </a:ext>
            </a:extLst>
          </p:cNvPr>
          <p:cNvSpPr txBox="1"/>
          <p:nvPr/>
        </p:nvSpPr>
        <p:spPr>
          <a:xfrm>
            <a:off x="8423594" y="2403053"/>
            <a:ext cx="2925801" cy="5757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신규 회원가입 리워드 및 추천인 코드를 통한</a:t>
            </a:r>
            <a:endParaRPr kumimoji="0" lang="en-US" altLang="ko-KR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적립혜택을 제공함으로써 서비스 가입을 장려함</a:t>
            </a:r>
            <a:r>
              <a:rPr kumimoji="0" lang="en-US" altLang="ko-KR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.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F2D8E9CF-2CE7-410D-9D7D-900B439930F2}"/>
              </a:ext>
            </a:extLst>
          </p:cNvPr>
          <p:cNvCxnSpPr>
            <a:cxnSpLocks/>
          </p:cNvCxnSpPr>
          <p:nvPr/>
        </p:nvCxnSpPr>
        <p:spPr>
          <a:xfrm>
            <a:off x="2034734" y="2949043"/>
            <a:ext cx="3152545" cy="105210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4D311DB0-B010-44EB-8253-A8CDA7BC89C5}"/>
              </a:ext>
            </a:extLst>
          </p:cNvPr>
          <p:cNvCxnSpPr>
            <a:cxnSpLocks/>
          </p:cNvCxnSpPr>
          <p:nvPr/>
        </p:nvCxnSpPr>
        <p:spPr>
          <a:xfrm flipV="1">
            <a:off x="5857313" y="1828950"/>
            <a:ext cx="2457128" cy="2050264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31440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43853C0-BA7D-4D61-86DD-2076A47B7E12}"/>
              </a:ext>
            </a:extLst>
          </p:cNvPr>
          <p:cNvSpPr/>
          <p:nvPr/>
        </p:nvSpPr>
        <p:spPr>
          <a:xfrm>
            <a:off x="705673" y="934064"/>
            <a:ext cx="4898174" cy="198008"/>
          </a:xfrm>
          <a:prstGeom prst="rect">
            <a:avLst/>
          </a:prstGeom>
          <a:solidFill>
            <a:srgbClr val="A8CE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50A0E3-43C4-4157-9764-B5726BBA89C6}"/>
              </a:ext>
            </a:extLst>
          </p:cNvPr>
          <p:cNvSpPr txBox="1"/>
          <p:nvPr/>
        </p:nvSpPr>
        <p:spPr>
          <a:xfrm>
            <a:off x="834965" y="546245"/>
            <a:ext cx="506260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0" i="0" u="none" strike="noStrike" kern="1200" cap="none" spc="0" normalizeH="0" baseline="0" noProof="0">
                <a:ln>
                  <a:noFill/>
                </a:ln>
                <a:solidFill>
                  <a:srgbClr val="0C0C0C"/>
                </a:solidFill>
                <a:effectLst/>
                <a:uLnTx/>
                <a:uFillTx/>
                <a:latin typeface="Futura Md BT" panose="020B0602020204020303" pitchFamily="34" charset="0"/>
                <a:ea typeface="Noto Sans CJK KR Regular" panose="020B0500000000000000" pitchFamily="34" charset="-127"/>
                <a:cs typeface="+mn-cs"/>
              </a:rPr>
              <a:t>Marketing Strategy</a:t>
            </a:r>
            <a:endParaRPr kumimoji="0" lang="ko-KR" altLang="en-US" sz="4400" b="0" i="0" u="none" strike="noStrike" kern="1200" cap="none" spc="0" normalizeH="0" baseline="0" noProof="0">
              <a:ln>
                <a:noFill/>
              </a:ln>
              <a:solidFill>
                <a:srgbClr val="0C0C0C"/>
              </a:solidFill>
              <a:effectLst/>
              <a:uLnTx/>
              <a:uFillTx/>
              <a:latin typeface="Futura Md BT" panose="020B0602020204020303" pitchFamily="34" charset="0"/>
              <a:ea typeface="Noto Sans CJK KR Regular" panose="020B0500000000000000" pitchFamily="34" charset="-127"/>
              <a:cs typeface="+mn-cs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EC7E9C96-6106-4537-852A-A8AEBA9A9AFF}"/>
              </a:ext>
            </a:extLst>
          </p:cNvPr>
          <p:cNvSpPr/>
          <p:nvPr/>
        </p:nvSpPr>
        <p:spPr>
          <a:xfrm>
            <a:off x="1351769" y="2631398"/>
            <a:ext cx="340444" cy="340444"/>
          </a:xfrm>
          <a:prstGeom prst="ellipse">
            <a:avLst/>
          </a:prstGeom>
          <a:solidFill>
            <a:srgbClr val="88B3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utura Hv BT" panose="020B0702020204020204" pitchFamily="34" charset="0"/>
                <a:ea typeface="맑은 고딕" panose="020B0503020000020004" pitchFamily="50" charset="-127"/>
                <a:cs typeface="+mn-cs"/>
              </a:rPr>
              <a:t>1</a:t>
            </a: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utura Hv BT" panose="020B0702020204020204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D5F28C2-E358-41A3-85D2-715DBF41A798}"/>
              </a:ext>
            </a:extLst>
          </p:cNvPr>
          <p:cNvSpPr txBox="1"/>
          <p:nvPr/>
        </p:nvSpPr>
        <p:spPr>
          <a:xfrm>
            <a:off x="1339741" y="3375352"/>
            <a:ext cx="14688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utura Hv BT" panose="020B0702020204020204" pitchFamily="34" charset="0"/>
                <a:ea typeface="나눔스퀘어 Bold" panose="020B0600000101010101" pitchFamily="50" charset="-127"/>
                <a:cs typeface="+mn-cs"/>
              </a:rPr>
              <a:t>Pop-up</a:t>
            </a:r>
            <a:r>
              <a:rPr kumimoji="0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utura Hv BT" panose="020B0702020204020204" pitchFamily="34" charset="0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utura Hv BT" panose="020B0702020204020204" pitchFamily="34" charset="0"/>
                <a:ea typeface="나눔스퀘어 Bold" panose="020B0600000101010101" pitchFamily="50" charset="-127"/>
                <a:cs typeface="+mn-cs"/>
              </a:rPr>
              <a:t>banner</a:t>
            </a: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utura Hv BT" panose="020B0702020204020204" pitchFamily="34" charset="0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99141A88-C744-45C2-8679-3CD364AADB58}"/>
              </a:ext>
            </a:extLst>
          </p:cNvPr>
          <p:cNvSpPr/>
          <p:nvPr/>
        </p:nvSpPr>
        <p:spPr>
          <a:xfrm>
            <a:off x="5542484" y="3556838"/>
            <a:ext cx="340444" cy="340444"/>
          </a:xfrm>
          <a:prstGeom prst="ellipse">
            <a:avLst/>
          </a:prstGeom>
          <a:solidFill>
            <a:srgbClr val="88B3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utura Hv BT" panose="020B0702020204020204" pitchFamily="34" charset="0"/>
                <a:ea typeface="맑은 고딕" panose="020B0503020000020004" pitchFamily="50" charset="-127"/>
                <a:cs typeface="+mn-cs"/>
              </a:rPr>
              <a:t>2</a:t>
            </a: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utura Hv BT" panose="020B0702020204020204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7CF5A623-BD1F-4FC4-AE4E-08566FADE05A}"/>
              </a:ext>
            </a:extLst>
          </p:cNvPr>
          <p:cNvSpPr/>
          <p:nvPr/>
        </p:nvSpPr>
        <p:spPr>
          <a:xfrm>
            <a:off x="8533099" y="1784968"/>
            <a:ext cx="340444" cy="340444"/>
          </a:xfrm>
          <a:prstGeom prst="ellipse">
            <a:avLst/>
          </a:prstGeom>
          <a:solidFill>
            <a:srgbClr val="88B3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utura Hv BT" panose="020B0702020204020204" pitchFamily="34" charset="0"/>
                <a:ea typeface="맑은 고딕" panose="020B0503020000020004" pitchFamily="50" charset="-127"/>
                <a:cs typeface="+mn-cs"/>
              </a:rPr>
              <a:t>3</a:t>
            </a: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utura Hv BT" panose="020B0702020204020204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11CB46D-CFC1-42D3-915C-AE80348FD082}"/>
              </a:ext>
            </a:extLst>
          </p:cNvPr>
          <p:cNvSpPr txBox="1"/>
          <p:nvPr/>
        </p:nvSpPr>
        <p:spPr>
          <a:xfrm>
            <a:off x="1339741" y="3662079"/>
            <a:ext cx="3252814" cy="15913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스마트폰의 푸시 알림은 보편적인 마케팅 방식</a:t>
            </a:r>
            <a:r>
              <a:rPr kumimoji="0" lang="en-US" altLang="ko-KR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,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피로감을 주는 광고가 아닌 재치 있는 문구를 이용하여</a:t>
            </a:r>
            <a:endParaRPr kumimoji="0" lang="en-US" altLang="ko-KR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기존 사용자들의 지속적인 접속을 유도</a:t>
            </a:r>
            <a:endParaRPr kumimoji="0" lang="en-US" altLang="ko-KR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공주</a:t>
            </a:r>
            <a:r>
              <a:rPr kumimoji="0" lang="en-US" altLang="ko-KR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: “</a:t>
            </a:r>
            <a:r>
              <a:rPr kumimoji="0" lang="ko-KR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이번주는 심하네</a:t>
            </a:r>
            <a:r>
              <a:rPr kumimoji="0" lang="en-US" altLang="ko-KR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”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코코</a:t>
            </a:r>
            <a:r>
              <a:rPr kumimoji="0" lang="en-US" altLang="ko-KR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: “</a:t>
            </a:r>
            <a:r>
              <a:rPr kumimoji="0" lang="ko-KR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아이고 이번주는 </a:t>
            </a:r>
            <a:r>
              <a:rPr kumimoji="0" lang="ko-KR" altLang="en-US" sz="11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안나가나보다</a:t>
            </a:r>
            <a:r>
              <a:rPr kumimoji="0" lang="en-US" altLang="ko-KR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”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8BFB26D-E085-4242-932E-B04755488F55}"/>
              </a:ext>
            </a:extLst>
          </p:cNvPr>
          <p:cNvSpPr txBox="1"/>
          <p:nvPr/>
        </p:nvSpPr>
        <p:spPr>
          <a:xfrm>
            <a:off x="5450205" y="4184658"/>
            <a:ext cx="17203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utura Hv BT" panose="020B0702020204020204" pitchFamily="34" charset="0"/>
                <a:ea typeface="나눔스퀘어 Bold" panose="020B0600000101010101" pitchFamily="50" charset="-127"/>
                <a:cs typeface="+mn-cs"/>
              </a:rPr>
              <a:t>Offline promotion</a:t>
            </a: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utura Hv BT" panose="020B0702020204020204" pitchFamily="34" charset="0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D8497AB-20EF-4BDC-B24C-FC59F7FF63C7}"/>
              </a:ext>
            </a:extLst>
          </p:cNvPr>
          <p:cNvSpPr txBox="1"/>
          <p:nvPr/>
        </p:nvSpPr>
        <p:spPr>
          <a:xfrm>
            <a:off x="5450205" y="4471385"/>
            <a:ext cx="3124573" cy="10835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오프라인 애견 행사 개최</a:t>
            </a:r>
            <a:r>
              <a:rPr kumimoji="0" lang="en-US" altLang="ko-KR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,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견종별로</a:t>
            </a:r>
            <a:r>
              <a:rPr kumimoji="0" lang="ko-KR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 오프라인 프로모션 행사를 개최하여</a:t>
            </a:r>
            <a:endParaRPr kumimoji="0" lang="en-US" altLang="ko-KR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모든 견주들의 지속적 참가가 가능케 함</a:t>
            </a:r>
            <a:r>
              <a:rPr kumimoji="0" lang="en-US" altLang="ko-KR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참가 기념품 및 </a:t>
            </a:r>
            <a:r>
              <a:rPr kumimoji="0" lang="ko-KR" altLang="en-US" sz="11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굿즈를</a:t>
            </a:r>
            <a:r>
              <a:rPr kumimoji="0" lang="ko-KR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 제공하여 바이럴 마케팅 유도</a:t>
            </a:r>
            <a:endParaRPr kumimoji="0" lang="en-US" altLang="ko-KR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1CCA298-D56D-429A-A0C0-E5E48341D041}"/>
              </a:ext>
            </a:extLst>
          </p:cNvPr>
          <p:cNvSpPr txBox="1"/>
          <p:nvPr/>
        </p:nvSpPr>
        <p:spPr>
          <a:xfrm>
            <a:off x="8518763" y="2412788"/>
            <a:ext cx="17139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utura Hv BT" panose="020B0702020204020204" pitchFamily="34" charset="0"/>
                <a:ea typeface="나눔스퀘어 Bold" panose="020B0600000101010101" pitchFamily="50" charset="-127"/>
                <a:cs typeface="+mn-cs"/>
              </a:rPr>
              <a:t>Social networking</a:t>
            </a: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utura Hv BT" panose="020B0702020204020204" pitchFamily="34" charset="0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D591413-9CCB-4225-B0D5-6DC36A6865AC}"/>
              </a:ext>
            </a:extLst>
          </p:cNvPr>
          <p:cNvSpPr txBox="1"/>
          <p:nvPr/>
        </p:nvSpPr>
        <p:spPr>
          <a:xfrm>
            <a:off x="8518763" y="2699515"/>
            <a:ext cx="2807179" cy="10835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자체 브랜드 </a:t>
            </a:r>
            <a:r>
              <a:rPr kumimoji="0" lang="en-US" altLang="ko-KR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SNS</a:t>
            </a:r>
            <a:r>
              <a:rPr kumimoji="0" lang="ko-KR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를 운영하여 서비스 이용자와</a:t>
            </a:r>
            <a:endParaRPr kumimoji="0" lang="en-US" altLang="ko-KR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지속적으로 접점 유지</a:t>
            </a:r>
            <a:r>
              <a:rPr kumimoji="0" lang="en-US" altLang="ko-KR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홍보 영상 및 이벤트 정보를 업로드함으로써</a:t>
            </a:r>
            <a:endParaRPr kumimoji="0" lang="en-US" altLang="ko-KR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자연스러운 바이럴 마케팅을 가능케 함</a:t>
            </a:r>
            <a:r>
              <a:rPr kumimoji="0" lang="en-US" altLang="ko-KR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.</a:t>
            </a: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5A2867B0-92BA-4A21-8444-C90F868FE840}"/>
              </a:ext>
            </a:extLst>
          </p:cNvPr>
          <p:cNvCxnSpPr>
            <a:cxnSpLocks/>
          </p:cNvCxnSpPr>
          <p:nvPr/>
        </p:nvCxnSpPr>
        <p:spPr>
          <a:xfrm>
            <a:off x="1750841" y="2801622"/>
            <a:ext cx="3691016" cy="881507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9E43FF39-5E05-461C-B4E5-21791EF39936}"/>
              </a:ext>
            </a:extLst>
          </p:cNvPr>
          <p:cNvCxnSpPr>
            <a:cxnSpLocks/>
          </p:cNvCxnSpPr>
          <p:nvPr/>
        </p:nvCxnSpPr>
        <p:spPr>
          <a:xfrm flipV="1">
            <a:off x="5983555" y="2036190"/>
            <a:ext cx="2425154" cy="1520649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6606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CE4B80B4-9408-4F35-BEB2-2A26E8830683}"/>
              </a:ext>
            </a:extLst>
          </p:cNvPr>
          <p:cNvSpPr/>
          <p:nvPr/>
        </p:nvSpPr>
        <p:spPr>
          <a:xfrm>
            <a:off x="1947421" y="5149973"/>
            <a:ext cx="585927" cy="609471"/>
          </a:xfrm>
          <a:prstGeom prst="ellipse">
            <a:avLst/>
          </a:prstGeom>
          <a:solidFill>
            <a:srgbClr val="D8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E18C47B-1B99-449F-A738-2C5D862D7446}"/>
              </a:ext>
            </a:extLst>
          </p:cNvPr>
          <p:cNvSpPr/>
          <p:nvPr/>
        </p:nvSpPr>
        <p:spPr>
          <a:xfrm rot="1056246">
            <a:off x="8805795" y="-649019"/>
            <a:ext cx="4277414" cy="3923294"/>
          </a:xfrm>
          <a:custGeom>
            <a:avLst/>
            <a:gdLst>
              <a:gd name="connsiteX0" fmla="*/ 0 w 3710866"/>
              <a:gd name="connsiteY0" fmla="*/ 0 h 1509204"/>
              <a:gd name="connsiteX1" fmla="*/ 3710866 w 3710866"/>
              <a:gd name="connsiteY1" fmla="*/ 0 h 1509204"/>
              <a:gd name="connsiteX2" fmla="*/ 3710866 w 3710866"/>
              <a:gd name="connsiteY2" fmla="*/ 1509204 h 1509204"/>
              <a:gd name="connsiteX3" fmla="*/ 0 w 3710866"/>
              <a:gd name="connsiteY3" fmla="*/ 1509204 h 1509204"/>
              <a:gd name="connsiteX4" fmla="*/ 0 w 3710866"/>
              <a:gd name="connsiteY4" fmla="*/ 0 h 1509204"/>
              <a:gd name="connsiteX0" fmla="*/ 0 w 3710866"/>
              <a:gd name="connsiteY0" fmla="*/ 0 h 1509204"/>
              <a:gd name="connsiteX1" fmla="*/ 2991774 w 3710866"/>
              <a:gd name="connsiteY1" fmla="*/ 44388 h 1509204"/>
              <a:gd name="connsiteX2" fmla="*/ 3710866 w 3710866"/>
              <a:gd name="connsiteY2" fmla="*/ 1509204 h 1509204"/>
              <a:gd name="connsiteX3" fmla="*/ 0 w 3710866"/>
              <a:gd name="connsiteY3" fmla="*/ 1509204 h 1509204"/>
              <a:gd name="connsiteX4" fmla="*/ 0 w 3710866"/>
              <a:gd name="connsiteY4" fmla="*/ 0 h 1509204"/>
              <a:gd name="connsiteX0" fmla="*/ 852256 w 3710866"/>
              <a:gd name="connsiteY0" fmla="*/ 0 h 2095130"/>
              <a:gd name="connsiteX1" fmla="*/ 2991774 w 3710866"/>
              <a:gd name="connsiteY1" fmla="*/ 630314 h 2095130"/>
              <a:gd name="connsiteX2" fmla="*/ 3710866 w 3710866"/>
              <a:gd name="connsiteY2" fmla="*/ 2095130 h 2095130"/>
              <a:gd name="connsiteX3" fmla="*/ 0 w 3710866"/>
              <a:gd name="connsiteY3" fmla="*/ 2095130 h 2095130"/>
              <a:gd name="connsiteX4" fmla="*/ 852256 w 3710866"/>
              <a:gd name="connsiteY4" fmla="*/ 0 h 2095130"/>
              <a:gd name="connsiteX0" fmla="*/ 2181524 w 3710866"/>
              <a:gd name="connsiteY0" fmla="*/ 0 h 3923294"/>
              <a:gd name="connsiteX1" fmla="*/ 2991774 w 3710866"/>
              <a:gd name="connsiteY1" fmla="*/ 2458478 h 3923294"/>
              <a:gd name="connsiteX2" fmla="*/ 3710866 w 3710866"/>
              <a:gd name="connsiteY2" fmla="*/ 3923294 h 3923294"/>
              <a:gd name="connsiteX3" fmla="*/ 0 w 3710866"/>
              <a:gd name="connsiteY3" fmla="*/ 3923294 h 3923294"/>
              <a:gd name="connsiteX4" fmla="*/ 2181524 w 3710866"/>
              <a:gd name="connsiteY4" fmla="*/ 0 h 3923294"/>
              <a:gd name="connsiteX0" fmla="*/ 2181524 w 4277414"/>
              <a:gd name="connsiteY0" fmla="*/ 0 h 3923294"/>
              <a:gd name="connsiteX1" fmla="*/ 4277414 w 4277414"/>
              <a:gd name="connsiteY1" fmla="*/ 2283394 h 3923294"/>
              <a:gd name="connsiteX2" fmla="*/ 3710866 w 4277414"/>
              <a:gd name="connsiteY2" fmla="*/ 3923294 h 3923294"/>
              <a:gd name="connsiteX3" fmla="*/ 0 w 4277414"/>
              <a:gd name="connsiteY3" fmla="*/ 3923294 h 3923294"/>
              <a:gd name="connsiteX4" fmla="*/ 2181524 w 4277414"/>
              <a:gd name="connsiteY4" fmla="*/ 0 h 3923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77414" h="3923294">
                <a:moveTo>
                  <a:pt x="2181524" y="0"/>
                </a:moveTo>
                <a:lnTo>
                  <a:pt x="4277414" y="2283394"/>
                </a:lnTo>
                <a:lnTo>
                  <a:pt x="3710866" y="3923294"/>
                </a:lnTo>
                <a:lnTo>
                  <a:pt x="0" y="3923294"/>
                </a:lnTo>
                <a:lnTo>
                  <a:pt x="2181524" y="0"/>
                </a:lnTo>
                <a:close/>
              </a:path>
            </a:pathLst>
          </a:custGeom>
          <a:solidFill>
            <a:srgbClr val="D8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C31D06-67B3-4E17-A339-DB9B0DACF34B}"/>
              </a:ext>
            </a:extLst>
          </p:cNvPr>
          <p:cNvSpPr txBox="1"/>
          <p:nvPr/>
        </p:nvSpPr>
        <p:spPr>
          <a:xfrm>
            <a:off x="841606" y="727854"/>
            <a:ext cx="30588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>
                <a:solidFill>
                  <a:srgbClr val="78ACA9"/>
                </a:solidFill>
                <a:latin typeface="Futura Md BT" panose="020B0602020204020303" pitchFamily="34" charset="0"/>
              </a:rPr>
              <a:t>Business Model</a:t>
            </a:r>
            <a:endParaRPr lang="ko-KR" altLang="en-US" sz="3200">
              <a:solidFill>
                <a:srgbClr val="78ACA9"/>
              </a:solidFill>
              <a:latin typeface="Futura Md BT" panose="020B06020202040203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3720F1-71F8-4689-AA4D-ED180D076C16}"/>
              </a:ext>
            </a:extLst>
          </p:cNvPr>
          <p:cNvSpPr txBox="1"/>
          <p:nvPr/>
        </p:nvSpPr>
        <p:spPr>
          <a:xfrm>
            <a:off x="1227586" y="2462902"/>
            <a:ext cx="24995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애견용품 업체로부터 중개수수료 수취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A25C7B-F9F2-4FDB-905E-9FB0F990A0AE}"/>
              </a:ext>
            </a:extLst>
          </p:cNvPr>
          <p:cNvSpPr txBox="1"/>
          <p:nvPr/>
        </p:nvSpPr>
        <p:spPr>
          <a:xfrm>
            <a:off x="1224385" y="3530069"/>
            <a:ext cx="28421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구독 서비스 제공을 통한 구독료 수취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월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2,900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원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lang="ko-KR" altLang="en-US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0C5737C-DE36-496B-A8A0-5E4242D09489}"/>
              </a:ext>
            </a:extLst>
          </p:cNvPr>
          <p:cNvSpPr txBox="1"/>
          <p:nvPr/>
        </p:nvSpPr>
        <p:spPr>
          <a:xfrm>
            <a:off x="1224386" y="4597236"/>
            <a:ext cx="31688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강아지 뱃지 등 굿즈 판매를 통한 수익 창출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1DA9356-F25C-47E2-B1B6-0831B611FE4E}"/>
              </a:ext>
            </a:extLst>
          </p:cNvPr>
          <p:cNvSpPr/>
          <p:nvPr/>
        </p:nvSpPr>
        <p:spPr>
          <a:xfrm>
            <a:off x="841606" y="2573719"/>
            <a:ext cx="175968" cy="175968"/>
          </a:xfrm>
          <a:prstGeom prst="rect">
            <a:avLst/>
          </a:prstGeom>
          <a:solidFill>
            <a:srgbClr val="78AD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8C6DF83-3DEF-4092-8D83-DFB418E7065D}"/>
              </a:ext>
            </a:extLst>
          </p:cNvPr>
          <p:cNvSpPr/>
          <p:nvPr/>
        </p:nvSpPr>
        <p:spPr>
          <a:xfrm>
            <a:off x="841606" y="3654607"/>
            <a:ext cx="175968" cy="175968"/>
          </a:xfrm>
          <a:prstGeom prst="rect">
            <a:avLst/>
          </a:prstGeom>
          <a:solidFill>
            <a:srgbClr val="78AD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D520FF9-05B6-46CA-A1F0-0B32C4D2E76D}"/>
              </a:ext>
            </a:extLst>
          </p:cNvPr>
          <p:cNvSpPr/>
          <p:nvPr/>
        </p:nvSpPr>
        <p:spPr>
          <a:xfrm>
            <a:off x="841606" y="4707214"/>
            <a:ext cx="175968" cy="175968"/>
          </a:xfrm>
          <a:prstGeom prst="rect">
            <a:avLst/>
          </a:prstGeom>
          <a:solidFill>
            <a:srgbClr val="78AD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E245DA5B-E54C-465A-BFEE-8C56561D7B6B}"/>
              </a:ext>
            </a:extLst>
          </p:cNvPr>
          <p:cNvGrpSpPr/>
          <p:nvPr/>
        </p:nvGrpSpPr>
        <p:grpSpPr>
          <a:xfrm>
            <a:off x="6341655" y="3013471"/>
            <a:ext cx="1282272" cy="1282272"/>
            <a:chOff x="5998473" y="2671600"/>
            <a:chExt cx="1282272" cy="1282272"/>
          </a:xfrm>
        </p:grpSpPr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32ED09FC-3480-4BCE-9002-3D1437AC8924}"/>
                </a:ext>
              </a:extLst>
            </p:cNvPr>
            <p:cNvSpPr/>
            <p:nvPr/>
          </p:nvSpPr>
          <p:spPr>
            <a:xfrm>
              <a:off x="5998473" y="2671600"/>
              <a:ext cx="1282272" cy="1282272"/>
            </a:xfrm>
            <a:prstGeom prst="ellipse">
              <a:avLst/>
            </a:prstGeom>
            <a:noFill/>
            <a:ln w="28575">
              <a:solidFill>
                <a:srgbClr val="78ADA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Futura Bk BT" panose="020B0502020204020303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37AF7DE-393A-459A-9934-09D776C36D47}"/>
                </a:ext>
              </a:extLst>
            </p:cNvPr>
            <p:cNvSpPr txBox="1"/>
            <p:nvPr/>
          </p:nvSpPr>
          <p:spPr>
            <a:xfrm>
              <a:off x="6095745" y="3119372"/>
              <a:ext cx="11254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>
                  <a:latin typeface="Futura Bk BT" panose="020B0502020204020303" pitchFamily="34" charset="0"/>
                </a:rPr>
                <a:t>SPETCIAL</a:t>
              </a:r>
              <a:endParaRPr lang="ko-KR" altLang="en-US">
                <a:latin typeface="Futura Bk BT" panose="020B0502020204020303" pitchFamily="34" charset="0"/>
              </a:endParaRPr>
            </a:p>
          </p:txBody>
        </p:sp>
      </p:grp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653E1792-1B39-473B-ADD0-D98E5895AEDE}"/>
              </a:ext>
            </a:extLst>
          </p:cNvPr>
          <p:cNvSpPr/>
          <p:nvPr/>
        </p:nvSpPr>
        <p:spPr>
          <a:xfrm rot="1292750">
            <a:off x="5332945" y="2757561"/>
            <a:ext cx="843799" cy="473656"/>
          </a:xfrm>
          <a:prstGeom prst="rightArrow">
            <a:avLst>
              <a:gd name="adj1" fmla="val 43590"/>
              <a:gd name="adj2" fmla="val 80633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63815F36-F665-48EC-9142-F2F8D2EE3876}"/>
              </a:ext>
            </a:extLst>
          </p:cNvPr>
          <p:cNvSpPr/>
          <p:nvPr/>
        </p:nvSpPr>
        <p:spPr>
          <a:xfrm>
            <a:off x="5280147" y="3468983"/>
            <a:ext cx="843799" cy="473656"/>
          </a:xfrm>
          <a:prstGeom prst="rightArrow">
            <a:avLst>
              <a:gd name="adj1" fmla="val 43590"/>
              <a:gd name="adj2" fmla="val 80633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70C96FDD-F996-4A47-AF69-03F970A1A2DA}"/>
              </a:ext>
            </a:extLst>
          </p:cNvPr>
          <p:cNvSpPr/>
          <p:nvPr/>
        </p:nvSpPr>
        <p:spPr>
          <a:xfrm rot="20219354">
            <a:off x="5340300" y="4263447"/>
            <a:ext cx="843799" cy="473656"/>
          </a:xfrm>
          <a:prstGeom prst="rightArrow">
            <a:avLst>
              <a:gd name="adj1" fmla="val 43590"/>
              <a:gd name="adj2" fmla="val 80633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23FD1C9-A3D2-4A1F-884F-7277A68564A1}"/>
              </a:ext>
            </a:extLst>
          </p:cNvPr>
          <p:cNvSpPr/>
          <p:nvPr/>
        </p:nvSpPr>
        <p:spPr>
          <a:xfrm>
            <a:off x="4311673" y="4528104"/>
            <a:ext cx="802746" cy="35821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사용자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F672B37-7DFB-4CA3-8AFC-461A3FEAF275}"/>
              </a:ext>
            </a:extLst>
          </p:cNvPr>
          <p:cNvSpPr/>
          <p:nvPr/>
        </p:nvSpPr>
        <p:spPr>
          <a:xfrm>
            <a:off x="4293737" y="3535318"/>
            <a:ext cx="802746" cy="35821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사용자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F65088D8-8AB7-40FD-A476-E3F19D63D244}"/>
              </a:ext>
            </a:extLst>
          </p:cNvPr>
          <p:cNvSpPr/>
          <p:nvPr/>
        </p:nvSpPr>
        <p:spPr>
          <a:xfrm>
            <a:off x="4413280" y="2615344"/>
            <a:ext cx="634790" cy="35821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업체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E447C89-1C5B-456B-91A6-DB26C7CD6649}"/>
              </a:ext>
            </a:extLst>
          </p:cNvPr>
          <p:cNvSpPr txBox="1"/>
          <p:nvPr/>
        </p:nvSpPr>
        <p:spPr>
          <a:xfrm>
            <a:off x="8634687" y="3297920"/>
            <a:ext cx="23760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추후 신기술 도입을 통한 사용자 확보</a:t>
            </a: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DD6639F-87C0-4ABE-8E91-47087C4B393F}"/>
              </a:ext>
            </a:extLst>
          </p:cNvPr>
          <p:cNvCxnSpPr/>
          <p:nvPr/>
        </p:nvCxnSpPr>
        <p:spPr>
          <a:xfrm>
            <a:off x="8006080" y="2400184"/>
            <a:ext cx="0" cy="284222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91D8DFA2-8BFE-4587-B093-C94560595999}"/>
              </a:ext>
            </a:extLst>
          </p:cNvPr>
          <p:cNvSpPr txBox="1"/>
          <p:nvPr/>
        </p:nvSpPr>
        <p:spPr>
          <a:xfrm>
            <a:off x="8634687" y="4227156"/>
            <a:ext cx="31459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오프라인 행사 개최를 통한 고객의 꾸준한 리텐션 유도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6A11422F-F34A-4711-B0E3-8AA917AB750B}"/>
              </a:ext>
            </a:extLst>
          </p:cNvPr>
          <p:cNvSpPr/>
          <p:nvPr/>
        </p:nvSpPr>
        <p:spPr>
          <a:xfrm>
            <a:off x="8300250" y="2619202"/>
            <a:ext cx="175968" cy="175968"/>
          </a:xfrm>
          <a:prstGeom prst="rect">
            <a:avLst/>
          </a:prstGeom>
          <a:solidFill>
            <a:srgbClr val="78AD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85AA295-294B-4BC2-BD34-7E1F36ABFD23}"/>
              </a:ext>
            </a:extLst>
          </p:cNvPr>
          <p:cNvSpPr txBox="1"/>
          <p:nvPr/>
        </p:nvSpPr>
        <p:spPr>
          <a:xfrm>
            <a:off x="8634687" y="2512357"/>
            <a:ext cx="25674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사업 성장에 따른 전략</a:t>
            </a:r>
          </a:p>
        </p:txBody>
      </p:sp>
    </p:spTree>
    <p:extLst>
      <p:ext uri="{BB962C8B-B14F-4D97-AF65-F5344CB8AC3E}">
        <p14:creationId xmlns:p14="http://schemas.microsoft.com/office/powerpoint/2010/main" val="3662983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43853C0-BA7D-4D61-86DD-2076A47B7E12}"/>
              </a:ext>
            </a:extLst>
          </p:cNvPr>
          <p:cNvSpPr/>
          <p:nvPr/>
        </p:nvSpPr>
        <p:spPr>
          <a:xfrm>
            <a:off x="705673" y="934064"/>
            <a:ext cx="4898174" cy="198008"/>
          </a:xfrm>
          <a:prstGeom prst="rect">
            <a:avLst/>
          </a:prstGeom>
          <a:solidFill>
            <a:srgbClr val="A8CE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50A0E3-43C4-4157-9764-B5726BBA89C6}"/>
              </a:ext>
            </a:extLst>
          </p:cNvPr>
          <p:cNvSpPr txBox="1"/>
          <p:nvPr/>
        </p:nvSpPr>
        <p:spPr>
          <a:xfrm>
            <a:off x="834965" y="546245"/>
            <a:ext cx="36679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0" i="0" u="none" strike="noStrike" kern="1200" cap="none" spc="0" normalizeH="0" baseline="0" noProof="0">
                <a:ln>
                  <a:noFill/>
                </a:ln>
                <a:solidFill>
                  <a:srgbClr val="0C0C0C"/>
                </a:solidFill>
                <a:effectLst/>
                <a:uLnTx/>
                <a:uFillTx/>
                <a:latin typeface="Futura Md BT" panose="020B0602020204020303" pitchFamily="34" charset="0"/>
                <a:ea typeface="Noto Sans CJK KR Regular" panose="020B0500000000000000" pitchFamily="34" charset="-127"/>
                <a:cs typeface="+mn-cs"/>
              </a:rPr>
              <a:t>Quarter Goal</a:t>
            </a:r>
            <a:endParaRPr kumimoji="0" lang="ko-KR" altLang="en-US" sz="4400" b="0" i="0" u="none" strike="noStrike" kern="1200" cap="none" spc="0" normalizeH="0" baseline="0" noProof="0">
              <a:ln>
                <a:noFill/>
              </a:ln>
              <a:solidFill>
                <a:srgbClr val="0C0C0C"/>
              </a:solidFill>
              <a:effectLst/>
              <a:uLnTx/>
              <a:uFillTx/>
              <a:latin typeface="Futura Md BT" panose="020B0602020204020303" pitchFamily="34" charset="0"/>
              <a:ea typeface="Noto Sans CJK KR Regular" panose="020B0500000000000000" pitchFamily="34" charset="-127"/>
              <a:cs typeface="+mn-cs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EC7E9C96-6106-4537-852A-A8AEBA9A9AFF}"/>
              </a:ext>
            </a:extLst>
          </p:cNvPr>
          <p:cNvSpPr/>
          <p:nvPr/>
        </p:nvSpPr>
        <p:spPr>
          <a:xfrm>
            <a:off x="1887184" y="4283183"/>
            <a:ext cx="340444" cy="34044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utura Hv BT" panose="020B0702020204020204" pitchFamily="34" charset="0"/>
                <a:ea typeface="맑은 고딕" panose="020B0503020000020004" pitchFamily="50" charset="-127"/>
                <a:cs typeface="+mn-cs"/>
              </a:rPr>
              <a:t>1</a:t>
            </a: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utura Hv BT" panose="020B0702020204020204" pitchFamily="34" charset="0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5A2867B0-92BA-4A21-8444-C90F868FE840}"/>
              </a:ext>
            </a:extLst>
          </p:cNvPr>
          <p:cNvCxnSpPr>
            <a:cxnSpLocks/>
          </p:cNvCxnSpPr>
          <p:nvPr/>
        </p:nvCxnSpPr>
        <p:spPr>
          <a:xfrm flipV="1">
            <a:off x="2378937" y="3587233"/>
            <a:ext cx="1955477" cy="628625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9E43FF39-5E05-461C-B4E5-21791EF39936}"/>
              </a:ext>
            </a:extLst>
          </p:cNvPr>
          <p:cNvCxnSpPr>
            <a:cxnSpLocks/>
          </p:cNvCxnSpPr>
          <p:nvPr/>
        </p:nvCxnSpPr>
        <p:spPr>
          <a:xfrm flipV="1">
            <a:off x="4970317" y="2774258"/>
            <a:ext cx="1956077" cy="621486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330E62B6-8762-44A9-8D17-C02B978242A4}"/>
              </a:ext>
            </a:extLst>
          </p:cNvPr>
          <p:cNvCxnSpPr>
            <a:cxnSpLocks/>
          </p:cNvCxnSpPr>
          <p:nvPr/>
        </p:nvCxnSpPr>
        <p:spPr>
          <a:xfrm flipV="1">
            <a:off x="7518609" y="1680066"/>
            <a:ext cx="2215299" cy="857839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4" name="타원 23">
            <a:extLst>
              <a:ext uri="{FF2B5EF4-FFF2-40B4-BE49-F238E27FC236}">
                <a16:creationId xmlns:a16="http://schemas.microsoft.com/office/drawing/2014/main" id="{AD43319F-F36C-4E25-9877-6818D26F30E0}"/>
              </a:ext>
            </a:extLst>
          </p:cNvPr>
          <p:cNvSpPr/>
          <p:nvPr/>
        </p:nvSpPr>
        <p:spPr>
          <a:xfrm>
            <a:off x="9872948" y="1409579"/>
            <a:ext cx="340444" cy="34044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>
                <a:solidFill>
                  <a:prstClr val="white"/>
                </a:solidFill>
                <a:latin typeface="Futura Hv BT" panose="020B0702020204020204" pitchFamily="34" charset="0"/>
                <a:ea typeface="맑은 고딕" panose="020B0503020000020004" pitchFamily="50" charset="-127"/>
              </a:rPr>
              <a:t>4</a:t>
            </a: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utura Hv BT" panose="020B0702020204020204" pitchFamily="34" charset="0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93E714F6-DFE5-4A5E-9352-07719E09C4BC}"/>
              </a:ext>
            </a:extLst>
          </p:cNvPr>
          <p:cNvCxnSpPr>
            <a:cxnSpLocks/>
          </p:cNvCxnSpPr>
          <p:nvPr/>
        </p:nvCxnSpPr>
        <p:spPr>
          <a:xfrm flipV="1">
            <a:off x="4669199" y="3742222"/>
            <a:ext cx="0" cy="1388054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214DB353-3B3E-4821-9D03-FA85C14BE521}"/>
              </a:ext>
            </a:extLst>
          </p:cNvPr>
          <p:cNvCxnSpPr>
            <a:cxnSpLocks/>
          </p:cNvCxnSpPr>
          <p:nvPr/>
        </p:nvCxnSpPr>
        <p:spPr>
          <a:xfrm flipV="1">
            <a:off x="7227511" y="2996762"/>
            <a:ext cx="0" cy="2133514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A41E3577-B3BF-4769-AD6B-2FE8A269FA0D}"/>
              </a:ext>
            </a:extLst>
          </p:cNvPr>
          <p:cNvCxnSpPr>
            <a:cxnSpLocks/>
          </p:cNvCxnSpPr>
          <p:nvPr/>
        </p:nvCxnSpPr>
        <p:spPr>
          <a:xfrm flipH="1" flipV="1">
            <a:off x="10038524" y="1930005"/>
            <a:ext cx="4646" cy="3200271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23328F00-2EAC-4130-9BC2-D838EC5FBAB4}"/>
              </a:ext>
            </a:extLst>
          </p:cNvPr>
          <p:cNvCxnSpPr>
            <a:cxnSpLocks/>
          </p:cNvCxnSpPr>
          <p:nvPr/>
        </p:nvCxnSpPr>
        <p:spPr>
          <a:xfrm flipV="1">
            <a:off x="2009327" y="4771315"/>
            <a:ext cx="0" cy="358961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타원 38">
            <a:extLst>
              <a:ext uri="{FF2B5EF4-FFF2-40B4-BE49-F238E27FC236}">
                <a16:creationId xmlns:a16="http://schemas.microsoft.com/office/drawing/2014/main" id="{8BE274FE-9534-46A2-95F3-C255E94C10BB}"/>
              </a:ext>
            </a:extLst>
          </p:cNvPr>
          <p:cNvSpPr/>
          <p:nvPr/>
        </p:nvSpPr>
        <p:spPr>
          <a:xfrm>
            <a:off x="7049145" y="2463356"/>
            <a:ext cx="340444" cy="34044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utura Hv BT" panose="020B0702020204020204" pitchFamily="34" charset="0"/>
                <a:ea typeface="맑은 고딕" panose="020B0503020000020004" pitchFamily="50" charset="-127"/>
                <a:cs typeface="+mn-cs"/>
              </a:rPr>
              <a:t>3</a:t>
            </a: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utura Hv BT" panose="020B0702020204020204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6F6544F8-3615-4BF8-8E7D-D6AFC24AB0B8}"/>
              </a:ext>
            </a:extLst>
          </p:cNvPr>
          <p:cNvSpPr/>
          <p:nvPr/>
        </p:nvSpPr>
        <p:spPr>
          <a:xfrm>
            <a:off x="4498977" y="3246789"/>
            <a:ext cx="340444" cy="34044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>
                <a:solidFill>
                  <a:prstClr val="white"/>
                </a:solidFill>
                <a:latin typeface="Futura Hv BT" panose="020B0702020204020204" pitchFamily="34" charset="0"/>
                <a:ea typeface="맑은 고딕" panose="020B0503020000020004" pitchFamily="50" charset="-127"/>
              </a:rPr>
              <a:t>2</a:t>
            </a: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utura Hv BT" panose="020B0702020204020204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8D5C41C-4B9D-40B9-A324-211670123069}"/>
              </a:ext>
            </a:extLst>
          </p:cNvPr>
          <p:cNvSpPr txBox="1"/>
          <p:nvPr/>
        </p:nvSpPr>
        <p:spPr>
          <a:xfrm>
            <a:off x="2310445" y="4362017"/>
            <a:ext cx="10150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>
                <a:solidFill>
                  <a:prstClr val="black"/>
                </a:solidFill>
                <a:latin typeface="Futura Hv BT" panose="020B0702020204020204" pitchFamily="34" charset="0"/>
                <a:ea typeface="나눔스퀘어 Bold" panose="020B0600000101010101" pitchFamily="50" charset="-127"/>
              </a:rPr>
              <a:t>초기</a:t>
            </a: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utura Hv BT" panose="020B0702020204020204" pitchFamily="34" charset="0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F66FEC8-AA3B-4C9A-89A4-720FF0FB3C8A}"/>
              </a:ext>
            </a:extLst>
          </p:cNvPr>
          <p:cNvSpPr txBox="1"/>
          <p:nvPr/>
        </p:nvSpPr>
        <p:spPr>
          <a:xfrm>
            <a:off x="2310445" y="4669794"/>
            <a:ext cx="2247902" cy="13374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Market share </a:t>
            </a:r>
            <a:r>
              <a:rPr kumimoji="0" lang="ko-KR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확보 및</a:t>
            </a:r>
            <a:endParaRPr kumimoji="0" lang="en-US" altLang="ko-KR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투자유치를 위한</a:t>
            </a:r>
            <a:endParaRPr kumimoji="0" lang="en-US" altLang="ko-KR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10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베타테스트 기간 확립</a:t>
            </a:r>
            <a:endParaRPr lang="en-US" altLang="ko-KR" sz="1100">
              <a:solidFill>
                <a:prstClr val="black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100">
              <a:solidFill>
                <a:prstClr val="black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ko-KR" sz="110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8</a:t>
            </a:r>
            <a:r>
              <a:rPr lang="ko-KR" altLang="en-US" sz="110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만 유저</a:t>
            </a:r>
            <a:r>
              <a:rPr lang="en-US" altLang="ko-KR" sz="110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10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유치가 목표</a:t>
            </a:r>
            <a:endParaRPr lang="en-US" altLang="ko-KR" sz="1100">
              <a:solidFill>
                <a:prstClr val="black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7C83DEC-7628-43F7-B081-226B6FE57CAA}"/>
              </a:ext>
            </a:extLst>
          </p:cNvPr>
          <p:cNvSpPr txBox="1"/>
          <p:nvPr/>
        </p:nvSpPr>
        <p:spPr>
          <a:xfrm>
            <a:off x="4830492" y="4092409"/>
            <a:ext cx="10150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>
                <a:solidFill>
                  <a:prstClr val="black"/>
                </a:solidFill>
                <a:latin typeface="Futura Hv BT" panose="020B0702020204020204" pitchFamily="34" charset="0"/>
                <a:ea typeface="나눔스퀘어 Bold" panose="020B0600000101010101" pitchFamily="50" charset="-127"/>
              </a:rPr>
              <a:t>중기</a:t>
            </a: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utura Hv BT" panose="020B0702020204020204" pitchFamily="34" charset="0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4685F40-D4BB-4FB7-846A-633BAE8F8134}"/>
              </a:ext>
            </a:extLst>
          </p:cNvPr>
          <p:cNvSpPr txBox="1"/>
          <p:nvPr/>
        </p:nvSpPr>
        <p:spPr>
          <a:xfrm>
            <a:off x="7509067" y="3614968"/>
            <a:ext cx="12295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>
                <a:solidFill>
                  <a:prstClr val="black"/>
                </a:solidFill>
                <a:latin typeface="Futura Hv BT" panose="020B0702020204020204" pitchFamily="34" charset="0"/>
                <a:ea typeface="나눔스퀘어 Bold" panose="020B0600000101010101" pitchFamily="50" charset="-127"/>
              </a:rPr>
              <a:t>유지기 </a:t>
            </a: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utura Hv BT" panose="020B0702020204020204" pitchFamily="34" charset="0"/>
              <a:ea typeface="나눔스퀘어 Bold" panose="020B0600000101010101" pitchFamily="50" charset="-127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79346113-9D99-426B-AD92-F420951E7449}"/>
                  </a:ext>
                </a:extLst>
              </p:cNvPr>
              <p:cNvSpPr txBox="1"/>
              <p:nvPr/>
            </p:nvSpPr>
            <p:spPr>
              <a:xfrm>
                <a:off x="7509067" y="4024266"/>
                <a:ext cx="2247902" cy="19068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1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" panose="020B0600000101010101" pitchFamily="50" charset="-127"/>
                    <a:ea typeface="나눔스퀘어" panose="020B0600000101010101" pitchFamily="50" charset="-127"/>
                    <a:cs typeface="+mn-cs"/>
                  </a:rPr>
                  <a:t>AR</a:t>
                </a:r>
                <a:r>
                  <a:rPr kumimoji="0" lang="ko-KR" altLang="en-US" sz="11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" panose="020B0600000101010101" pitchFamily="50" charset="-127"/>
                    <a:ea typeface="나눔스퀘어" panose="020B0600000101010101" pitchFamily="50" charset="-127"/>
                    <a:cs typeface="+mn-cs"/>
                  </a:rPr>
                  <a:t>기술 접목을 통한 </a:t>
                </a:r>
                <a:endParaRPr lang="en-US" altLang="ko-KR" sz="1100" noProof="0"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 marL="0" marR="0" lvl="0" indent="0" algn="l" defTabSz="914400" rtl="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100" b="0" i="0" u="none" strike="noStrike" kern="1200" cap="none" spc="0" normalizeH="0" baseline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" panose="020B0600000101010101" pitchFamily="50" charset="-127"/>
                    <a:ea typeface="나눔스퀘어" panose="020B0600000101010101" pitchFamily="50" charset="-127"/>
                    <a:cs typeface="+mn-cs"/>
                  </a:rPr>
                  <a:t>기술적</a:t>
                </a:r>
                <a:r>
                  <a:rPr kumimoji="0" lang="en-US" altLang="ko-KR" sz="1100" b="0" i="0" u="none" strike="noStrike" kern="1200" cap="none" spc="0" normalizeH="0" baseline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" panose="020B0600000101010101" pitchFamily="50" charset="-127"/>
                    <a:ea typeface="나눔스퀘어" panose="020B0600000101010101" pitchFamily="50" charset="-127"/>
                    <a:cs typeface="+mn-cs"/>
                  </a:rPr>
                  <a:t>. UI/UX</a:t>
                </a:r>
                <a:r>
                  <a:rPr kumimoji="0" lang="ko-KR" altLang="en-US" sz="11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" panose="020B0600000101010101" pitchFamily="50" charset="-127"/>
                    <a:ea typeface="나눔스퀘어" panose="020B0600000101010101" pitchFamily="50" charset="-127"/>
                    <a:cs typeface="+mn-cs"/>
                  </a:rPr>
                  <a:t> 리뉴얼 시도</a:t>
                </a:r>
                <a:endParaRPr kumimoji="0" lang="en-US" altLang="ko-KR" sz="11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endParaRPr>
              </a:p>
              <a:p>
                <a:pPr lvl="0">
                  <a:lnSpc>
                    <a:spcPct val="150000"/>
                  </a:lnSpc>
                  <a:defRPr/>
                </a:pPr>
                <a:r>
                  <a:rPr lang="ko-KR" altLang="en-US" sz="1100">
                    <a:solidFill>
                      <a:prstClr val="black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다양한 오프라인 행사개최를 통한</a:t>
                </a:r>
                <a:endParaRPr lang="en-US" altLang="ko-KR" sz="1100"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 lvl="0">
                  <a:lnSpc>
                    <a:spcPct val="150000"/>
                  </a:lnSpc>
                  <a:defRPr/>
                </a:pPr>
                <a:r>
                  <a:rPr lang="ko-KR" altLang="en-US" sz="1100">
                    <a:solidFill>
                      <a:prstClr val="black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유저의 꾸준한 리텐션 유도</a:t>
                </a:r>
                <a:endParaRPr kumimoji="0" lang="en-US" altLang="ko-KR" sz="11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endParaRPr>
              </a:p>
              <a:p>
                <a:pPr marL="0" marR="0" lvl="0" indent="0" algn="l" defTabSz="914400" rtl="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ko-KR" sz="1100"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 marL="0" marR="0" lvl="0" indent="0" algn="l" defTabSz="914400" rtl="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1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" panose="020B0600000101010101" pitchFamily="50" charset="-127"/>
                    <a:ea typeface="나눔스퀘어" panose="020B0600000101010101" pitchFamily="50" charset="-127"/>
                    <a:cs typeface="+mn-cs"/>
                  </a:rPr>
                  <a:t>20</a:t>
                </a:r>
                <a:r>
                  <a:rPr kumimoji="0" lang="ko-KR" altLang="en-US" sz="11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" panose="020B0600000101010101" pitchFamily="50" charset="-127"/>
                    <a:ea typeface="나눔스퀘어" panose="020B0600000101010101" pitchFamily="50" charset="-127"/>
                    <a:cs typeface="+mn-cs"/>
                  </a:rPr>
                  <a:t>만 유저 유치가 목표</a:t>
                </a:r>
                <a:endParaRPr kumimoji="0" lang="en-US" altLang="ko-KR" sz="11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endParaRPr>
              </a:p>
              <a:p>
                <a:pPr>
                  <a:lnSpc>
                    <a:spcPct val="150000"/>
                  </a:lnSpc>
                  <a:defRPr/>
                </a:pPr>
                <a:r>
                  <a:rPr lang="en-US" altLang="ko-KR" sz="1400" i="1">
                    <a:solidFill>
                      <a:prstClr val="black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7</a:t>
                </a:r>
                <a:r>
                  <a:rPr lang="ko-KR" altLang="en-US" sz="1400" i="1">
                    <a:solidFill>
                      <a:prstClr val="black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억</a:t>
                </a:r>
                <a:r>
                  <a:rPr lang="en-US" altLang="ko-KR" sz="1400" i="1">
                    <a:solidFill>
                      <a:prstClr val="black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+ </a:t>
                </a:r>
                <a14:m>
                  <m:oMath xmlns:m="http://schemas.openxmlformats.org/officeDocument/2006/math">
                    <m:r>
                      <a:rPr lang="ko-KR" altLang="en-US" sz="1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" panose="020B0600000101010101" pitchFamily="50" charset="-127"/>
                      </a:rPr>
                      <m:t>𝛼</m:t>
                    </m:r>
                  </m:oMath>
                </a14:m>
                <a:r>
                  <a:rPr lang="en-US" altLang="ko-KR" sz="1400" i="1">
                    <a:solidFill>
                      <a:prstClr val="black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:r>
                  <a:rPr lang="ko-KR" altLang="en-US" sz="1400">
                    <a:solidFill>
                      <a:prstClr val="black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:endParaRPr kumimoji="0" lang="en-US" altLang="ko-KR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79346113-9D99-426B-AD92-F420951E74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9067" y="4024266"/>
                <a:ext cx="2247902" cy="1906804"/>
              </a:xfrm>
              <a:prstGeom prst="rect">
                <a:avLst/>
              </a:prstGeom>
              <a:blipFill>
                <a:blip r:embed="rId2"/>
                <a:stretch>
                  <a:fillRect l="-813" b="-2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TextBox 47">
            <a:extLst>
              <a:ext uri="{FF2B5EF4-FFF2-40B4-BE49-F238E27FC236}">
                <a16:creationId xmlns:a16="http://schemas.microsoft.com/office/drawing/2014/main" id="{6D374AF2-44F9-4D69-B9E0-7A3AF5CBE288}"/>
              </a:ext>
            </a:extLst>
          </p:cNvPr>
          <p:cNvSpPr txBox="1"/>
          <p:nvPr/>
        </p:nvSpPr>
        <p:spPr>
          <a:xfrm>
            <a:off x="1382064" y="3274863"/>
            <a:ext cx="1480180" cy="52322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utura Hv BT" panose="020B0702020204020204" pitchFamily="34" charset="0"/>
                <a:ea typeface="나눔스퀘어 Bold" panose="020B0600000101010101" pitchFamily="50" charset="-127"/>
                <a:cs typeface="+mn-cs"/>
              </a:rPr>
              <a:t>2</a:t>
            </a:r>
            <a:r>
              <a:rPr kumimoji="0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utura Hv BT" panose="020B0702020204020204" pitchFamily="34" charset="0"/>
                <a:ea typeface="나눔스퀘어 Bold" panose="020B0600000101010101" pitchFamily="50" charset="-127"/>
                <a:cs typeface="+mn-cs"/>
              </a:rPr>
              <a:t>만 유저 유치시 손익분기점 도달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C662B40C-1FBD-4168-955F-8438566A27A7}"/>
                  </a:ext>
                </a:extLst>
              </p:cNvPr>
              <p:cNvSpPr txBox="1"/>
              <p:nvPr/>
            </p:nvSpPr>
            <p:spPr>
              <a:xfrm>
                <a:off x="4859464" y="4501707"/>
                <a:ext cx="2247902" cy="13989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1100">
                    <a:solidFill>
                      <a:prstClr val="black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더 많은 제휴업체와의 계약을 통해</a:t>
                </a:r>
                <a:endParaRPr lang="en-US" altLang="ko-KR" sz="1100"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 marL="0" marR="0" lvl="0" indent="0" algn="l" defTabSz="914400" rtl="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1100">
                    <a:solidFill>
                      <a:prstClr val="black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중개수수료 확보</a:t>
                </a:r>
                <a:endParaRPr lang="en-US" altLang="ko-KR" sz="1100"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 marL="0" marR="0" lvl="0" indent="0" algn="l" defTabSz="914400" rtl="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ko-KR" sz="1100"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 marL="0" marR="0" lvl="0" indent="0" algn="l" defTabSz="914400" rtl="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ko-KR" sz="1100">
                    <a:solidFill>
                      <a:prstClr val="black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4</a:t>
                </a:r>
                <a:r>
                  <a:rPr lang="ko-KR" altLang="en-US" sz="1100">
                    <a:solidFill>
                      <a:prstClr val="black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만 프리미엄 구독 확보</a:t>
                </a:r>
                <a:endParaRPr lang="en-US" altLang="ko-KR" sz="1100"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 marL="0" marR="0" lvl="0" indent="0" algn="l" defTabSz="914400" rtl="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ko-KR" sz="1400" i="1">
                    <a:solidFill>
                      <a:prstClr val="black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1</a:t>
                </a:r>
                <a:r>
                  <a:rPr lang="ko-KR" altLang="en-US" sz="1400" i="1">
                    <a:solidFill>
                      <a:prstClr val="black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억 </a:t>
                </a:r>
                <a:r>
                  <a:rPr lang="en-US" altLang="ko-KR" sz="1400" i="1">
                    <a:solidFill>
                      <a:prstClr val="black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2</a:t>
                </a:r>
                <a:r>
                  <a:rPr lang="ko-KR" altLang="en-US" sz="1400" i="1">
                    <a:solidFill>
                      <a:prstClr val="black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천만 </a:t>
                </a:r>
                <a:r>
                  <a:rPr lang="en-US" altLang="ko-KR" sz="1400" i="1">
                    <a:solidFill>
                      <a:prstClr val="black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+ </a:t>
                </a:r>
                <a14:m>
                  <m:oMath xmlns:m="http://schemas.openxmlformats.org/officeDocument/2006/math">
                    <m:r>
                      <a:rPr lang="ko-KR" altLang="en-US" sz="14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" panose="020B0600000101010101" pitchFamily="50" charset="-127"/>
                      </a:rPr>
                      <m:t>𝛼</m:t>
                    </m:r>
                  </m:oMath>
                </a14:m>
                <a:r>
                  <a:rPr lang="en-US" altLang="ko-KR" sz="1400" i="1">
                    <a:solidFill>
                      <a:prstClr val="black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C662B40C-1FBD-4168-955F-8438566A27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9464" y="4501707"/>
                <a:ext cx="2247902" cy="1398973"/>
              </a:xfrm>
              <a:prstGeom prst="rect">
                <a:avLst/>
              </a:prstGeom>
              <a:blipFill>
                <a:blip r:embed="rId3"/>
                <a:stretch>
                  <a:fillRect l="-813" b="-347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546366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>
            <a:extLst>
              <a:ext uri="{FF2B5EF4-FFF2-40B4-BE49-F238E27FC236}">
                <a16:creationId xmlns:a16="http://schemas.microsoft.com/office/drawing/2014/main" id="{8539E8E3-344F-49C5-81FA-3F0C3AC8DA1B}"/>
              </a:ext>
            </a:extLst>
          </p:cNvPr>
          <p:cNvSpPr/>
          <p:nvPr/>
        </p:nvSpPr>
        <p:spPr>
          <a:xfrm>
            <a:off x="0" y="2819375"/>
            <a:ext cx="12192000" cy="1852075"/>
          </a:xfrm>
          <a:prstGeom prst="rect">
            <a:avLst/>
          </a:prstGeom>
          <a:solidFill>
            <a:srgbClr val="A8CECC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 descr="의류, 가발, 여자, 머리카락이(가) 표시된 사진&#10;&#10;자동 생성된 설명">
            <a:extLst>
              <a:ext uri="{FF2B5EF4-FFF2-40B4-BE49-F238E27FC236}">
                <a16:creationId xmlns:a16="http://schemas.microsoft.com/office/drawing/2014/main" id="{DF7F62B9-417F-4BE3-8F87-7DD6D8A1DA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419" y="1982715"/>
            <a:ext cx="1575325" cy="1576800"/>
          </a:xfrm>
          <a:prstGeom prst="flowChartConnector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6CA1BC23-6389-44EB-B689-D789659482D0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39384" y="1982715"/>
            <a:ext cx="1576800" cy="1576800"/>
          </a:xfrm>
          <a:prstGeom prst="flowChartConnector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C0A72EFA-28A4-444B-8875-10FF2BE89A51}"/>
              </a:ext>
            </a:extLst>
          </p:cNvPr>
          <p:cNvSpPr/>
          <p:nvPr/>
        </p:nvSpPr>
        <p:spPr>
          <a:xfrm>
            <a:off x="705673" y="934064"/>
            <a:ext cx="5400000" cy="198008"/>
          </a:xfrm>
          <a:prstGeom prst="rect">
            <a:avLst/>
          </a:prstGeom>
          <a:solidFill>
            <a:srgbClr val="A8CE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A6DFC84-5616-4E4B-AE28-60D646FEEC48}"/>
              </a:ext>
            </a:extLst>
          </p:cNvPr>
          <p:cNvSpPr txBox="1"/>
          <p:nvPr/>
        </p:nvSpPr>
        <p:spPr>
          <a:xfrm>
            <a:off x="834965" y="546245"/>
            <a:ext cx="560441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>
                <a:solidFill>
                  <a:srgbClr val="0C0C0C"/>
                </a:solidFill>
                <a:latin typeface="Futura Md BT" panose="020B0602020204020303" pitchFamily="34" charset="0"/>
                <a:ea typeface="Noto Sans CJK KR Regular" panose="020B0500000000000000" pitchFamily="34" charset="-127"/>
              </a:rPr>
              <a:t>Member Introduction</a:t>
            </a:r>
            <a:endParaRPr lang="ko-KR" altLang="en-US" sz="4400">
              <a:solidFill>
                <a:srgbClr val="0C0C0C"/>
              </a:solidFill>
              <a:latin typeface="Futura Md BT" panose="020B0602020204020303" pitchFamily="34" charset="0"/>
              <a:ea typeface="Noto Sans CJK KR Regular" panose="020B0500000000000000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E4E5D31-A456-4874-B69D-E80DEDC3B80C}"/>
              </a:ext>
            </a:extLst>
          </p:cNvPr>
          <p:cNvSpPr txBox="1"/>
          <p:nvPr/>
        </p:nvSpPr>
        <p:spPr>
          <a:xfrm>
            <a:off x="3657419" y="3652732"/>
            <a:ext cx="173156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컴퓨터학부</a:t>
            </a:r>
            <a:endParaRPr lang="en-US" altLang="ko-KR" sz="280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pPr algn="ctr"/>
            <a:r>
              <a:rPr lang="ko-KR" altLang="en-US" sz="28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서혜교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EAEB603-3A3E-48D4-B8F3-E50736960610}"/>
              </a:ext>
            </a:extLst>
          </p:cNvPr>
          <p:cNvSpPr txBox="1"/>
          <p:nvPr/>
        </p:nvSpPr>
        <p:spPr>
          <a:xfrm>
            <a:off x="6362002" y="3646087"/>
            <a:ext cx="173156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기계공학부</a:t>
            </a:r>
            <a:endParaRPr lang="en-US" altLang="ko-KR" sz="280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pPr algn="ctr"/>
            <a:r>
              <a:rPr lang="ko-KR" altLang="en-US" sz="280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김민수</a:t>
            </a:r>
          </a:p>
        </p:txBody>
      </p:sp>
    </p:spTree>
    <p:extLst>
      <p:ext uri="{BB962C8B-B14F-4D97-AF65-F5344CB8AC3E}">
        <p14:creationId xmlns:p14="http://schemas.microsoft.com/office/powerpoint/2010/main" val="39624080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직사각형 32">
            <a:extLst>
              <a:ext uri="{FF2B5EF4-FFF2-40B4-BE49-F238E27FC236}">
                <a16:creationId xmlns:a16="http://schemas.microsoft.com/office/drawing/2014/main" id="{96AC0891-5D0E-4B4F-9318-6D52CF5F1914}"/>
              </a:ext>
            </a:extLst>
          </p:cNvPr>
          <p:cNvSpPr/>
          <p:nvPr/>
        </p:nvSpPr>
        <p:spPr>
          <a:xfrm rot="18583562">
            <a:off x="4936645" y="2563383"/>
            <a:ext cx="1692854" cy="45719"/>
          </a:xfrm>
          <a:prstGeom prst="rect">
            <a:avLst/>
          </a:prstGeom>
          <a:solidFill>
            <a:srgbClr val="DD93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9A51376-8A57-4DEF-99BE-01E9500F58E3}"/>
              </a:ext>
            </a:extLst>
          </p:cNvPr>
          <p:cNvSpPr/>
          <p:nvPr/>
        </p:nvSpPr>
        <p:spPr>
          <a:xfrm>
            <a:off x="705672" y="934063"/>
            <a:ext cx="4023644" cy="262151"/>
          </a:xfrm>
          <a:prstGeom prst="rect">
            <a:avLst/>
          </a:prstGeom>
          <a:solidFill>
            <a:srgbClr val="A8CE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058D527-9716-4790-887A-1D23E686835B}"/>
              </a:ext>
            </a:extLst>
          </p:cNvPr>
          <p:cNvSpPr txBox="1"/>
          <p:nvPr/>
        </p:nvSpPr>
        <p:spPr>
          <a:xfrm>
            <a:off x="7616651" y="1920637"/>
            <a:ext cx="3357009" cy="22817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95959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개는 </a:t>
            </a:r>
            <a:r>
              <a:rPr lang="ko-KR" altLang="en-US" sz="1200">
                <a:solidFill>
                  <a:srgbClr val="84848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더 이상 애완동물이 아닌</a:t>
            </a:r>
            <a:endParaRPr lang="en-US" altLang="ko-KR" sz="1200">
              <a:solidFill>
                <a:srgbClr val="848484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84848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사람과 공존하며 </a:t>
            </a:r>
            <a:r>
              <a:rPr lang="en-US" altLang="ko-KR" sz="1200">
                <a:solidFill>
                  <a:srgbClr val="84848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200">
                <a:solidFill>
                  <a:srgbClr val="84848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감정적</a:t>
            </a:r>
            <a:r>
              <a:rPr lang="en-US" altLang="ko-KR" sz="1200">
                <a:solidFill>
                  <a:srgbClr val="84848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  <a:r>
              <a:rPr lang="ko-KR" altLang="en-US" sz="1200">
                <a:solidFill>
                  <a:srgbClr val="84848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정서적으로 깊은 교류를 </a:t>
            </a:r>
            <a:endParaRPr lang="en-US" altLang="ko-KR" sz="1200">
              <a:solidFill>
                <a:srgbClr val="848484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84848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하는 반려동물로서</a:t>
            </a:r>
            <a:r>
              <a:rPr lang="en-US" altLang="ko-KR" sz="1200">
                <a:solidFill>
                  <a:srgbClr val="84848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200">
                <a:solidFill>
                  <a:srgbClr val="84848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이미 가족구성원의 </a:t>
            </a:r>
            <a:r>
              <a:rPr lang="ko-KR" altLang="en-US" sz="1200">
                <a:solidFill>
                  <a:srgbClr val="95959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일부입니다</a:t>
            </a:r>
            <a:r>
              <a:rPr lang="en-US" altLang="ko-KR" sz="1200">
                <a:solidFill>
                  <a:srgbClr val="95959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200">
              <a:solidFill>
                <a:srgbClr val="959595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84848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반려 가족의 증가와 인식 변화로</a:t>
            </a:r>
            <a:endParaRPr lang="en-US" altLang="ko-KR" sz="1200">
              <a:solidFill>
                <a:srgbClr val="848484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84848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관련 산업도 급속히 성장하고 있습니다</a:t>
            </a:r>
            <a:r>
              <a:rPr lang="en-US" altLang="ko-KR" sz="1200">
                <a:solidFill>
                  <a:srgbClr val="84848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84848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사료</a:t>
            </a:r>
            <a:r>
              <a:rPr lang="en-US" altLang="ko-KR" sz="1200">
                <a:solidFill>
                  <a:srgbClr val="84848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200">
                <a:solidFill>
                  <a:srgbClr val="84848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의료서비스</a:t>
            </a:r>
            <a:r>
              <a:rPr lang="en-US" altLang="ko-KR" sz="1200">
                <a:solidFill>
                  <a:srgbClr val="84848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200">
                <a:solidFill>
                  <a:srgbClr val="84848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간식</a:t>
            </a:r>
            <a:r>
              <a:rPr lang="en-US" altLang="ko-KR" sz="1200">
                <a:solidFill>
                  <a:srgbClr val="84848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200">
                <a:solidFill>
                  <a:srgbClr val="84848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장난감</a:t>
            </a:r>
            <a:r>
              <a:rPr lang="en-US" altLang="ko-KR" sz="1200">
                <a:solidFill>
                  <a:srgbClr val="84848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200">
                <a:solidFill>
                  <a:srgbClr val="84848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놀이터</a:t>
            </a:r>
            <a:r>
              <a:rPr lang="en-US" altLang="ko-KR" sz="1200">
                <a:solidFill>
                  <a:srgbClr val="84848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  <a:r>
              <a:rPr lang="ko-KR" altLang="en-US" sz="1200">
                <a:solidFill>
                  <a:srgbClr val="84848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등</a:t>
            </a:r>
            <a:endParaRPr lang="en-US" altLang="ko-KR" sz="1200">
              <a:solidFill>
                <a:srgbClr val="848484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rgbClr val="84848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‘</a:t>
            </a:r>
            <a:r>
              <a:rPr lang="en-US" altLang="ko-KR" sz="1200" err="1">
                <a:solidFill>
                  <a:srgbClr val="84848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Petconomy</a:t>
            </a:r>
            <a:r>
              <a:rPr lang="en-US" altLang="ko-KR" sz="1200">
                <a:solidFill>
                  <a:srgbClr val="84848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’ </a:t>
            </a:r>
            <a:r>
              <a:rPr lang="ko-KR" altLang="en-US" sz="1200">
                <a:solidFill>
                  <a:srgbClr val="84848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산업이 떠오르고 있습니다</a:t>
            </a:r>
            <a:r>
              <a:rPr lang="en-US" altLang="ko-KR" sz="1200">
                <a:solidFill>
                  <a:srgbClr val="84848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en-US" altLang="ko-KR" sz="1200">
              <a:solidFill>
                <a:srgbClr val="959595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C8A931C-A61C-4BF3-A3B4-A7286834AADA}"/>
              </a:ext>
            </a:extLst>
          </p:cNvPr>
          <p:cNvSpPr txBox="1"/>
          <p:nvPr/>
        </p:nvSpPr>
        <p:spPr>
          <a:xfrm>
            <a:off x="834965" y="546245"/>
            <a:ext cx="423224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>
                <a:solidFill>
                  <a:srgbClr val="0C0C0C"/>
                </a:solidFill>
                <a:latin typeface="Futura Md BT" panose="020B0602020204020303" pitchFamily="34" charset="0"/>
                <a:ea typeface="Noto Sans CJK KR Regular" panose="020B0500000000000000" pitchFamily="34" charset="-127"/>
              </a:rPr>
              <a:t>Market Analysis</a:t>
            </a:r>
            <a:endParaRPr lang="ko-KR" altLang="en-US" sz="4400">
              <a:solidFill>
                <a:srgbClr val="0C0C0C"/>
              </a:solidFill>
              <a:latin typeface="Futura Md BT" panose="020B0602020204020303" pitchFamily="34" charset="0"/>
              <a:ea typeface="Noto Sans CJK KR Regular" panose="020B0500000000000000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EC132BD-6D6F-4EF1-8F2F-EF06FDD47F63}"/>
              </a:ext>
            </a:extLst>
          </p:cNvPr>
          <p:cNvSpPr txBox="1"/>
          <p:nvPr/>
        </p:nvSpPr>
        <p:spPr>
          <a:xfrm>
            <a:off x="834965" y="4918522"/>
            <a:ext cx="431582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>
                <a:solidFill>
                  <a:srgbClr val="78ACA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~\5</a:t>
            </a:r>
            <a:r>
              <a:rPr lang="ko-KR" altLang="en-US" sz="4400">
                <a:solidFill>
                  <a:srgbClr val="78ACA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조 </a:t>
            </a:r>
            <a:r>
              <a:rPr lang="en-US" altLang="ko-KR" sz="4400">
                <a:solidFill>
                  <a:srgbClr val="78ACA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8,100</a:t>
            </a:r>
            <a:r>
              <a:rPr lang="ko-KR" altLang="en-US" sz="4400">
                <a:solidFill>
                  <a:srgbClr val="78ACA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억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5DD6B5E-E221-4487-8B75-D074F235DC67}"/>
              </a:ext>
            </a:extLst>
          </p:cNvPr>
          <p:cNvSpPr txBox="1"/>
          <p:nvPr/>
        </p:nvSpPr>
        <p:spPr>
          <a:xfrm>
            <a:off x="6164159" y="4918521"/>
            <a:ext cx="216331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>
                <a:solidFill>
                  <a:srgbClr val="78ACA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63.3 %</a:t>
            </a:r>
            <a:endParaRPr lang="ko-KR" altLang="en-US" sz="4400">
              <a:solidFill>
                <a:srgbClr val="78ACA9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8D6DE3B-C54C-4584-AB5F-9A1C89578157}"/>
              </a:ext>
            </a:extLst>
          </p:cNvPr>
          <p:cNvSpPr txBox="1"/>
          <p:nvPr/>
        </p:nvSpPr>
        <p:spPr>
          <a:xfrm>
            <a:off x="951920" y="5795064"/>
            <a:ext cx="223971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>
                <a:solidFill>
                  <a:srgbClr val="959595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2020 </a:t>
            </a:r>
            <a:r>
              <a:rPr lang="ko-KR" altLang="en-US" sz="1100">
                <a:solidFill>
                  <a:srgbClr val="959595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국내 반려동물 시장 규모 전망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2CAC651-FF5D-424B-8B21-9B75E1E7C3A7}"/>
              </a:ext>
            </a:extLst>
          </p:cNvPr>
          <p:cNvSpPr txBox="1"/>
          <p:nvPr/>
        </p:nvSpPr>
        <p:spPr>
          <a:xfrm>
            <a:off x="6255921" y="5795064"/>
            <a:ext cx="12811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>
                <a:solidFill>
                  <a:srgbClr val="959595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반려동물 양육 경험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58B723D-BCFB-4DFE-B6C6-2235F3145657}"/>
              </a:ext>
            </a:extLst>
          </p:cNvPr>
          <p:cNvSpPr txBox="1"/>
          <p:nvPr/>
        </p:nvSpPr>
        <p:spPr>
          <a:xfrm>
            <a:off x="951920" y="6389915"/>
            <a:ext cx="209223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>
                <a:solidFill>
                  <a:schemeClr val="bg1">
                    <a:lumMod val="6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* </a:t>
            </a:r>
            <a:r>
              <a:rPr lang="en-US" altLang="ko-KR" sz="800" err="1">
                <a:solidFill>
                  <a:schemeClr val="bg1">
                    <a:lumMod val="6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Opensurvey</a:t>
            </a:r>
            <a:r>
              <a:rPr lang="ko-KR" altLang="en-US" sz="800">
                <a:solidFill>
                  <a:schemeClr val="bg1">
                    <a:lumMod val="6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반려동물 트렌드 리포트 </a:t>
            </a:r>
            <a:r>
              <a:rPr lang="en-US" altLang="ko-KR" sz="800">
                <a:solidFill>
                  <a:schemeClr val="bg1">
                    <a:lumMod val="6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2020</a:t>
            </a:r>
            <a:endParaRPr lang="ko-KR" altLang="en-US" sz="800">
              <a:solidFill>
                <a:schemeClr val="bg1">
                  <a:lumMod val="6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0A917BA7-8B7A-4C74-B669-9C28C66854E7}"/>
              </a:ext>
            </a:extLst>
          </p:cNvPr>
          <p:cNvCxnSpPr>
            <a:cxnSpLocks/>
          </p:cNvCxnSpPr>
          <p:nvPr/>
        </p:nvCxnSpPr>
        <p:spPr>
          <a:xfrm>
            <a:off x="1120877" y="4286863"/>
            <a:ext cx="5648138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타원 20">
            <a:extLst>
              <a:ext uri="{FF2B5EF4-FFF2-40B4-BE49-F238E27FC236}">
                <a16:creationId xmlns:a16="http://schemas.microsoft.com/office/drawing/2014/main" id="{86A06A5E-24FF-46D2-B1C3-900BEE551A59}"/>
              </a:ext>
            </a:extLst>
          </p:cNvPr>
          <p:cNvSpPr/>
          <p:nvPr/>
        </p:nvSpPr>
        <p:spPr>
          <a:xfrm>
            <a:off x="1434190" y="3783279"/>
            <a:ext cx="147474" cy="147474"/>
          </a:xfrm>
          <a:prstGeom prst="ellipse">
            <a:avLst/>
          </a:prstGeom>
          <a:solidFill>
            <a:srgbClr val="9595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59F8FD42-E99A-4EBE-BF63-59F6F8628176}"/>
              </a:ext>
            </a:extLst>
          </p:cNvPr>
          <p:cNvSpPr/>
          <p:nvPr/>
        </p:nvSpPr>
        <p:spPr>
          <a:xfrm>
            <a:off x="2730918" y="3576545"/>
            <a:ext cx="147474" cy="147474"/>
          </a:xfrm>
          <a:prstGeom prst="ellipse">
            <a:avLst/>
          </a:prstGeom>
          <a:solidFill>
            <a:srgbClr val="9595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A2D7023D-ACE8-443D-94A6-BFEF09B29340}"/>
              </a:ext>
            </a:extLst>
          </p:cNvPr>
          <p:cNvSpPr/>
          <p:nvPr/>
        </p:nvSpPr>
        <p:spPr>
          <a:xfrm>
            <a:off x="4010657" y="3398107"/>
            <a:ext cx="147474" cy="147474"/>
          </a:xfrm>
          <a:prstGeom prst="ellipse">
            <a:avLst/>
          </a:prstGeom>
          <a:solidFill>
            <a:srgbClr val="9595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3C7CF880-A5F1-4FC5-BE2E-2796A12B6441}"/>
              </a:ext>
            </a:extLst>
          </p:cNvPr>
          <p:cNvSpPr/>
          <p:nvPr/>
        </p:nvSpPr>
        <p:spPr>
          <a:xfrm>
            <a:off x="5150789" y="3147126"/>
            <a:ext cx="147474" cy="147474"/>
          </a:xfrm>
          <a:prstGeom prst="ellipse">
            <a:avLst/>
          </a:prstGeom>
          <a:solidFill>
            <a:srgbClr val="9595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96CD4586-C828-4219-88A0-37D671169067}"/>
              </a:ext>
            </a:extLst>
          </p:cNvPr>
          <p:cNvSpPr/>
          <p:nvPr/>
        </p:nvSpPr>
        <p:spPr>
          <a:xfrm>
            <a:off x="6247734" y="1869186"/>
            <a:ext cx="147474" cy="147474"/>
          </a:xfrm>
          <a:prstGeom prst="ellipse">
            <a:avLst/>
          </a:prstGeom>
          <a:solidFill>
            <a:srgbClr val="DD93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00F29DCD-0E10-427F-B2B7-661BB006B591}"/>
              </a:ext>
            </a:extLst>
          </p:cNvPr>
          <p:cNvSpPr/>
          <p:nvPr/>
        </p:nvSpPr>
        <p:spPr>
          <a:xfrm rot="21046114">
            <a:off x="1444786" y="3737142"/>
            <a:ext cx="1421130" cy="45719"/>
          </a:xfrm>
          <a:prstGeom prst="rect">
            <a:avLst/>
          </a:prstGeom>
          <a:solidFill>
            <a:srgbClr val="9595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C7578D7-13A1-46C7-9198-77AE213C464B}"/>
              </a:ext>
            </a:extLst>
          </p:cNvPr>
          <p:cNvSpPr/>
          <p:nvPr/>
        </p:nvSpPr>
        <p:spPr>
          <a:xfrm rot="21116036">
            <a:off x="2814124" y="3539822"/>
            <a:ext cx="1273363" cy="45719"/>
          </a:xfrm>
          <a:prstGeom prst="rect">
            <a:avLst/>
          </a:prstGeom>
          <a:solidFill>
            <a:srgbClr val="9595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7DEF71E1-AE10-490C-A962-13A50D44CA10}"/>
              </a:ext>
            </a:extLst>
          </p:cNvPr>
          <p:cNvSpPr/>
          <p:nvPr/>
        </p:nvSpPr>
        <p:spPr>
          <a:xfrm rot="20866379">
            <a:off x="4060079" y="3327208"/>
            <a:ext cx="1226833" cy="45719"/>
          </a:xfrm>
          <a:prstGeom prst="rect">
            <a:avLst/>
          </a:prstGeom>
          <a:solidFill>
            <a:srgbClr val="9595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7BAD139-94D5-49F4-ABC4-DD710FFA12AB}"/>
              </a:ext>
            </a:extLst>
          </p:cNvPr>
          <p:cNvSpPr txBox="1"/>
          <p:nvPr/>
        </p:nvSpPr>
        <p:spPr>
          <a:xfrm>
            <a:off x="1245675" y="4359335"/>
            <a:ext cx="5501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Futura Bk BT" panose="020B0502020204020303" pitchFamily="34" charset="0"/>
              </a:rPr>
              <a:t>2010</a:t>
            </a:r>
            <a:endParaRPr lang="ko-KR" altLang="en-US" sz="1200">
              <a:solidFill>
                <a:schemeClr val="bg1">
                  <a:lumMod val="50000"/>
                </a:schemeClr>
              </a:solidFill>
              <a:latin typeface="Futura Bk BT" panose="020B0502020204020303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619ECD7-55EC-4CD6-BB05-3E55CB697122}"/>
              </a:ext>
            </a:extLst>
          </p:cNvPr>
          <p:cNvSpPr txBox="1"/>
          <p:nvPr/>
        </p:nvSpPr>
        <p:spPr>
          <a:xfrm>
            <a:off x="2529579" y="4355677"/>
            <a:ext cx="5501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Futura Bk BT" panose="020B0502020204020303" pitchFamily="34" charset="0"/>
              </a:rPr>
              <a:t>2013</a:t>
            </a:r>
            <a:endParaRPr lang="ko-KR" altLang="en-US" sz="1200">
              <a:solidFill>
                <a:schemeClr val="bg1">
                  <a:lumMod val="50000"/>
                </a:schemeClr>
              </a:solidFill>
              <a:latin typeface="Futura Bk BT" panose="020B0502020204020303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AECECF1-4AEE-46F2-9E6C-F33F88EA2B08}"/>
              </a:ext>
            </a:extLst>
          </p:cNvPr>
          <p:cNvSpPr txBox="1"/>
          <p:nvPr/>
        </p:nvSpPr>
        <p:spPr>
          <a:xfrm>
            <a:off x="3813483" y="4355676"/>
            <a:ext cx="5501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Futura Bk BT" panose="020B0502020204020303" pitchFamily="34" charset="0"/>
              </a:rPr>
              <a:t>2014</a:t>
            </a:r>
            <a:endParaRPr lang="ko-KR" altLang="en-US" sz="1200">
              <a:solidFill>
                <a:schemeClr val="bg1">
                  <a:lumMod val="50000"/>
                </a:schemeClr>
              </a:solidFill>
              <a:latin typeface="Futura Bk BT" panose="020B0502020204020303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4115607-A2E0-4915-9D43-8810D43A909D}"/>
              </a:ext>
            </a:extLst>
          </p:cNvPr>
          <p:cNvSpPr txBox="1"/>
          <p:nvPr/>
        </p:nvSpPr>
        <p:spPr>
          <a:xfrm>
            <a:off x="4949448" y="4356976"/>
            <a:ext cx="5501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Futura Bk BT" panose="020B0502020204020303" pitchFamily="34" charset="0"/>
              </a:rPr>
              <a:t>2015</a:t>
            </a:r>
            <a:endParaRPr lang="ko-KR" altLang="en-US" sz="1200">
              <a:solidFill>
                <a:schemeClr val="bg1">
                  <a:lumMod val="50000"/>
                </a:schemeClr>
              </a:solidFill>
              <a:latin typeface="Futura Bk BT" panose="020B0502020204020303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5B3578E-FD3D-4694-9924-CC2EE78A56E4}"/>
              </a:ext>
            </a:extLst>
          </p:cNvPr>
          <p:cNvSpPr txBox="1"/>
          <p:nvPr/>
        </p:nvSpPr>
        <p:spPr>
          <a:xfrm>
            <a:off x="6046395" y="4363759"/>
            <a:ext cx="5501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Futura Bk BT" panose="020B0502020204020303" pitchFamily="34" charset="0"/>
              </a:rPr>
              <a:t>2020</a:t>
            </a:r>
            <a:endParaRPr lang="ko-KR" altLang="en-US" sz="1200">
              <a:solidFill>
                <a:schemeClr val="bg1">
                  <a:lumMod val="50000"/>
                </a:schemeClr>
              </a:solidFill>
              <a:latin typeface="Futura Bk BT" panose="020B0502020204020303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AFE1C4F-F46E-48BC-BB58-AAB3E74FDC7F}"/>
              </a:ext>
            </a:extLst>
          </p:cNvPr>
          <p:cNvSpPr txBox="1"/>
          <p:nvPr/>
        </p:nvSpPr>
        <p:spPr>
          <a:xfrm>
            <a:off x="910670" y="3608544"/>
            <a:ext cx="5966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조 원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12754CD-4061-4580-8CE0-2FA891A8B239}"/>
              </a:ext>
            </a:extLst>
          </p:cNvPr>
          <p:cNvSpPr txBox="1"/>
          <p:nvPr/>
        </p:nvSpPr>
        <p:spPr>
          <a:xfrm>
            <a:off x="4069152" y="2908480"/>
            <a:ext cx="11977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조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8,000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억 원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F23E7FC-A325-45C1-B9BB-C5F3EAAFE26A}"/>
              </a:ext>
            </a:extLst>
          </p:cNvPr>
          <p:cNvSpPr txBox="1"/>
          <p:nvPr/>
        </p:nvSpPr>
        <p:spPr>
          <a:xfrm>
            <a:off x="2896844" y="3169289"/>
            <a:ext cx="11977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조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4,300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억 원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05A5704-BFC9-4441-893E-4C75F9680F88}"/>
              </a:ext>
            </a:extLst>
          </p:cNvPr>
          <p:cNvSpPr txBox="1"/>
          <p:nvPr/>
        </p:nvSpPr>
        <p:spPr>
          <a:xfrm>
            <a:off x="1667723" y="3345665"/>
            <a:ext cx="11977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조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1,400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억 원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142308F-ED78-4898-9ACB-7C223C27251F}"/>
              </a:ext>
            </a:extLst>
          </p:cNvPr>
          <p:cNvSpPr txBox="1"/>
          <p:nvPr/>
        </p:nvSpPr>
        <p:spPr>
          <a:xfrm>
            <a:off x="5210442" y="1551924"/>
            <a:ext cx="10454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</a:t>
            </a:r>
            <a:r>
              <a:rPr lang="ko-KR" altLang="en-US" sz="140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조</a:t>
            </a:r>
            <a:endParaRPr lang="en-US" altLang="ko-KR" sz="1400">
              <a:solidFill>
                <a:schemeClr val="bg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sz="140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8,100</a:t>
            </a:r>
            <a:r>
              <a:rPr lang="ko-KR" altLang="en-US" sz="140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억 원</a:t>
            </a:r>
          </a:p>
        </p:txBody>
      </p:sp>
    </p:spTree>
    <p:extLst>
      <p:ext uri="{BB962C8B-B14F-4D97-AF65-F5344CB8AC3E}">
        <p14:creationId xmlns:p14="http://schemas.microsoft.com/office/powerpoint/2010/main" val="38495039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2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73C436B-FC7D-44D5-A084-E72A3F6AD3C5}"/>
              </a:ext>
            </a:extLst>
          </p:cNvPr>
          <p:cNvSpPr txBox="1"/>
          <p:nvPr/>
        </p:nvSpPr>
        <p:spPr>
          <a:xfrm>
            <a:off x="589885" y="487353"/>
            <a:ext cx="13083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>
                <a:solidFill>
                  <a:srgbClr val="51505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그러나</a:t>
            </a:r>
            <a:r>
              <a:rPr lang="en-US" altLang="ko-KR" sz="2800">
                <a:solidFill>
                  <a:srgbClr val="51505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</a:t>
            </a:r>
            <a:endParaRPr lang="ko-KR" altLang="en-US" sz="2800">
              <a:solidFill>
                <a:srgbClr val="515055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1A69A5-7666-4FA0-8AB7-64EF12561B2E}"/>
              </a:ext>
            </a:extLst>
          </p:cNvPr>
          <p:cNvSpPr txBox="1"/>
          <p:nvPr/>
        </p:nvSpPr>
        <p:spPr>
          <a:xfrm>
            <a:off x="589885" y="968162"/>
            <a:ext cx="1909497" cy="16729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ko-KR" altLang="en-US" sz="2800" dirty="0">
                <a:solidFill>
                  <a:srgbClr val="FCFCF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끊이지 않는</a:t>
            </a:r>
            <a:endParaRPr lang="en-US" altLang="ko-KR" sz="2800" dirty="0">
              <a:solidFill>
                <a:srgbClr val="FCFCFC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25000"/>
              </a:lnSpc>
            </a:pPr>
            <a:r>
              <a:rPr lang="ko-KR" altLang="en-US" sz="2800" dirty="0">
                <a:solidFill>
                  <a:srgbClr val="FCFCF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반려동물의</a:t>
            </a:r>
            <a:endParaRPr lang="en-US" altLang="ko-KR" sz="2800" dirty="0">
              <a:solidFill>
                <a:srgbClr val="FCFCFC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25000"/>
              </a:lnSpc>
            </a:pPr>
            <a:r>
              <a:rPr lang="ko-KR" altLang="en-US" sz="2800" dirty="0">
                <a:solidFill>
                  <a:srgbClr val="FCFCF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사회화 문제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94DC96F-70BB-4ED8-BDF3-255E8AB574FF}"/>
              </a:ext>
            </a:extLst>
          </p:cNvPr>
          <p:cNvSpPr/>
          <p:nvPr/>
        </p:nvSpPr>
        <p:spPr>
          <a:xfrm>
            <a:off x="3090934" y="858159"/>
            <a:ext cx="2615125" cy="1782961"/>
          </a:xfrm>
          <a:prstGeom prst="rect">
            <a:avLst/>
          </a:prstGeom>
          <a:solidFill>
            <a:srgbClr val="28292A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E3C221-B822-4686-8460-07CBB5629AF6}"/>
              </a:ext>
            </a:extLst>
          </p:cNvPr>
          <p:cNvSpPr txBox="1"/>
          <p:nvPr/>
        </p:nvSpPr>
        <p:spPr>
          <a:xfrm>
            <a:off x="3297323" y="1703876"/>
            <a:ext cx="16305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6,883</a:t>
            </a:r>
            <a:endParaRPr lang="ko-KR" altLang="en-US" sz="400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3BDC213-2F7A-474C-BA1F-EE147211A0C7}"/>
              </a:ext>
            </a:extLst>
          </p:cNvPr>
          <p:cNvSpPr/>
          <p:nvPr/>
        </p:nvSpPr>
        <p:spPr>
          <a:xfrm>
            <a:off x="6025151" y="839799"/>
            <a:ext cx="2615125" cy="1782960"/>
          </a:xfrm>
          <a:prstGeom prst="rect">
            <a:avLst/>
          </a:prstGeom>
          <a:solidFill>
            <a:srgbClr val="28292A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4B58630-F6E2-42EE-8C0B-6EC4938047A5}"/>
              </a:ext>
            </a:extLst>
          </p:cNvPr>
          <p:cNvSpPr txBox="1"/>
          <p:nvPr/>
        </p:nvSpPr>
        <p:spPr>
          <a:xfrm>
            <a:off x="3297323" y="1041878"/>
            <a:ext cx="861133" cy="5757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636267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최근 </a:t>
            </a:r>
            <a:r>
              <a:rPr lang="en-US" altLang="ko-KR" sz="1100">
                <a:solidFill>
                  <a:srgbClr val="636267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r>
              <a:rPr lang="ko-KR" altLang="en-US" sz="1100">
                <a:solidFill>
                  <a:srgbClr val="636267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년간</a:t>
            </a:r>
            <a:endParaRPr lang="en-US" altLang="ko-KR" sz="1100">
              <a:solidFill>
                <a:srgbClr val="636267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err="1">
                <a:solidFill>
                  <a:srgbClr val="636267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개물림</a:t>
            </a:r>
            <a:r>
              <a:rPr lang="ko-KR" altLang="en-US" sz="1100">
                <a:solidFill>
                  <a:srgbClr val="636267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사고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7E518E0-6E98-4557-BD5A-B1C8A0195B02}"/>
              </a:ext>
            </a:extLst>
          </p:cNvPr>
          <p:cNvSpPr txBox="1"/>
          <p:nvPr/>
        </p:nvSpPr>
        <p:spPr>
          <a:xfrm>
            <a:off x="6298346" y="1703876"/>
            <a:ext cx="14622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6.1</a:t>
            </a:r>
            <a:r>
              <a:rPr lang="ko-KR" altLang="en-US" sz="40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억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DDC28B1-1102-4DF0-B429-6A5BC56A5484}"/>
              </a:ext>
            </a:extLst>
          </p:cNvPr>
          <p:cNvSpPr txBox="1"/>
          <p:nvPr/>
        </p:nvSpPr>
        <p:spPr>
          <a:xfrm>
            <a:off x="6298346" y="983970"/>
            <a:ext cx="1281120" cy="5757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636267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최근 </a:t>
            </a:r>
            <a:r>
              <a:rPr lang="en-US" altLang="ko-KR" sz="1100">
                <a:solidFill>
                  <a:srgbClr val="636267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r>
              <a:rPr lang="ko-KR" altLang="en-US" sz="1100">
                <a:solidFill>
                  <a:srgbClr val="636267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년간</a:t>
            </a:r>
            <a:endParaRPr lang="en-US" altLang="ko-KR" sz="1100">
              <a:solidFill>
                <a:srgbClr val="636267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err="1">
                <a:solidFill>
                  <a:srgbClr val="636267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개물림</a:t>
            </a:r>
            <a:r>
              <a:rPr lang="ko-KR" altLang="en-US" sz="1100">
                <a:solidFill>
                  <a:srgbClr val="636267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사고 치료비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D4B6B2B-9F21-4791-836E-7D76712CCDF3}"/>
              </a:ext>
            </a:extLst>
          </p:cNvPr>
          <p:cNvSpPr/>
          <p:nvPr/>
        </p:nvSpPr>
        <p:spPr>
          <a:xfrm>
            <a:off x="3090934" y="3429000"/>
            <a:ext cx="2615125" cy="1782961"/>
          </a:xfrm>
          <a:prstGeom prst="rect">
            <a:avLst/>
          </a:prstGeom>
          <a:solidFill>
            <a:srgbClr val="28292A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2349BE9-EA5D-47DF-A586-0600A59D7462}"/>
              </a:ext>
            </a:extLst>
          </p:cNvPr>
          <p:cNvSpPr txBox="1"/>
          <p:nvPr/>
        </p:nvSpPr>
        <p:spPr>
          <a:xfrm>
            <a:off x="3297323" y="4274717"/>
            <a:ext cx="15840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유기견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0212839-85B8-4B5A-A22C-0082F29619B7}"/>
              </a:ext>
            </a:extLst>
          </p:cNvPr>
          <p:cNvSpPr txBox="1"/>
          <p:nvPr/>
        </p:nvSpPr>
        <p:spPr>
          <a:xfrm>
            <a:off x="3297323" y="3612719"/>
            <a:ext cx="2284600" cy="5757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636267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사회화 교육이 덜 되면서 행동문제를 </a:t>
            </a:r>
            <a:endParaRPr lang="en-US" altLang="ko-KR" sz="1100">
              <a:solidFill>
                <a:srgbClr val="636267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636267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보이자 보호소에 버려짐</a:t>
            </a:r>
            <a:endParaRPr lang="en-US" altLang="ko-KR" sz="1100">
              <a:solidFill>
                <a:srgbClr val="636267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C0BD86F-1D6D-4E95-A0DB-0BFD6EA25DF8}"/>
              </a:ext>
            </a:extLst>
          </p:cNvPr>
          <p:cNvSpPr/>
          <p:nvPr/>
        </p:nvSpPr>
        <p:spPr>
          <a:xfrm>
            <a:off x="6025151" y="3429000"/>
            <a:ext cx="2615125" cy="1782961"/>
          </a:xfrm>
          <a:prstGeom prst="rect">
            <a:avLst/>
          </a:prstGeom>
          <a:solidFill>
            <a:srgbClr val="28292A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A21FC5B-91EB-47EC-8D5A-F674C33666D4}"/>
              </a:ext>
            </a:extLst>
          </p:cNvPr>
          <p:cNvSpPr txBox="1"/>
          <p:nvPr/>
        </p:nvSpPr>
        <p:spPr>
          <a:xfrm>
            <a:off x="6231540" y="4274717"/>
            <a:ext cx="15840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공격성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3C56E5C-65DE-40FC-8AB1-DEF2185AB6B3}"/>
              </a:ext>
            </a:extLst>
          </p:cNvPr>
          <p:cNvSpPr txBox="1"/>
          <p:nvPr/>
        </p:nvSpPr>
        <p:spPr>
          <a:xfrm>
            <a:off x="6231540" y="3612719"/>
            <a:ext cx="2214068" cy="5757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636267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적잘한 사회화가 이루어지지 않을시</a:t>
            </a:r>
            <a:endParaRPr lang="en-US" altLang="ko-KR" sz="1100">
              <a:solidFill>
                <a:srgbClr val="636267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636267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두려움은 공격성으로 연결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C272D77-8A22-4C7C-ABE6-A5D68FE23DD3}"/>
              </a:ext>
            </a:extLst>
          </p:cNvPr>
          <p:cNvSpPr/>
          <p:nvPr/>
        </p:nvSpPr>
        <p:spPr>
          <a:xfrm>
            <a:off x="8959368" y="3429000"/>
            <a:ext cx="2615125" cy="1782961"/>
          </a:xfrm>
          <a:prstGeom prst="rect">
            <a:avLst/>
          </a:prstGeom>
          <a:solidFill>
            <a:srgbClr val="28292A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559F474-B809-4952-8F5E-05F52B3E6DA0}"/>
              </a:ext>
            </a:extLst>
          </p:cNvPr>
          <p:cNvSpPr txBox="1"/>
          <p:nvPr/>
        </p:nvSpPr>
        <p:spPr>
          <a:xfrm>
            <a:off x="9165757" y="4274717"/>
            <a:ext cx="11176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치료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8C7C4C5-63A1-47FB-8415-74A41DC06788}"/>
              </a:ext>
            </a:extLst>
          </p:cNvPr>
          <p:cNvSpPr txBox="1"/>
          <p:nvPr/>
        </p:nvSpPr>
        <p:spPr>
          <a:xfrm>
            <a:off x="9165757" y="3612719"/>
            <a:ext cx="1999265" cy="5757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636267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두려움을 느끼면 호르몬이 분비</a:t>
            </a:r>
            <a:r>
              <a:rPr lang="en-US" altLang="ko-KR" sz="1100">
                <a:solidFill>
                  <a:srgbClr val="636267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636267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피가 순환되지 않아 면역 떨어짐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40C20030-478F-4AF1-B3E7-C8DEDA6738CB}"/>
              </a:ext>
            </a:extLst>
          </p:cNvPr>
          <p:cNvSpPr/>
          <p:nvPr/>
        </p:nvSpPr>
        <p:spPr>
          <a:xfrm>
            <a:off x="8959368" y="839798"/>
            <a:ext cx="2615125" cy="1782961"/>
          </a:xfrm>
          <a:prstGeom prst="rect">
            <a:avLst/>
          </a:prstGeom>
          <a:solidFill>
            <a:srgbClr val="28292A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B2F5971-69B9-47D5-811F-7F144D6810BD}"/>
              </a:ext>
            </a:extLst>
          </p:cNvPr>
          <p:cNvSpPr txBox="1"/>
          <p:nvPr/>
        </p:nvSpPr>
        <p:spPr>
          <a:xfrm>
            <a:off x="9165757" y="1685515"/>
            <a:ext cx="96853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</a:t>
            </a:r>
            <a:r>
              <a:rPr lang="ko-KR" altLang="en-US" sz="40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6B8B5CC-6C40-4C08-9719-134B64507FA3}"/>
              </a:ext>
            </a:extLst>
          </p:cNvPr>
          <p:cNvSpPr txBox="1"/>
          <p:nvPr/>
        </p:nvSpPr>
        <p:spPr>
          <a:xfrm>
            <a:off x="9165757" y="995807"/>
            <a:ext cx="861133" cy="5757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636267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적절한 </a:t>
            </a:r>
            <a:endParaRPr lang="en-US" altLang="ko-KR" sz="1100">
              <a:solidFill>
                <a:srgbClr val="636267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636267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사회화 시기</a:t>
            </a:r>
          </a:p>
        </p:txBody>
      </p:sp>
    </p:spTree>
    <p:extLst>
      <p:ext uri="{BB962C8B-B14F-4D97-AF65-F5344CB8AC3E}">
        <p14:creationId xmlns:p14="http://schemas.microsoft.com/office/powerpoint/2010/main" val="19390033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F0381CF-C82F-4701-8154-F215F8A8535B}"/>
              </a:ext>
            </a:extLst>
          </p:cNvPr>
          <p:cNvSpPr txBox="1"/>
          <p:nvPr/>
        </p:nvSpPr>
        <p:spPr>
          <a:xfrm>
            <a:off x="1387910" y="1096417"/>
            <a:ext cx="2699778" cy="9854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ko-KR" altLang="en-US" sz="2400">
                <a:solidFill>
                  <a:schemeClr val="bg1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반려견의 </a:t>
            </a:r>
            <a:r>
              <a:rPr lang="en-US" altLang="ko-KR" sz="24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special</a:t>
            </a:r>
            <a:r>
              <a:rPr lang="ko-KR" altLang="en-US" sz="2400">
                <a:solidFill>
                  <a:schemeClr val="bg1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한</a:t>
            </a:r>
            <a:endParaRPr lang="en-US" altLang="ko-KR" sz="2400">
              <a:solidFill>
                <a:schemeClr val="bg1">
                  <a:lumMod val="7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25000"/>
              </a:lnSpc>
            </a:pPr>
            <a:r>
              <a:rPr lang="ko-KR" altLang="en-US" sz="24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친구 만들기</a:t>
            </a:r>
            <a:r>
              <a:rPr lang="en-US" altLang="ko-KR" sz="24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</a:t>
            </a:r>
            <a:endParaRPr lang="ko-KR" altLang="en-US" sz="240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2F498C-53FC-4699-BB0A-8E03A0FD4BE2}"/>
              </a:ext>
            </a:extLst>
          </p:cNvPr>
          <p:cNvSpPr txBox="1"/>
          <p:nvPr/>
        </p:nvSpPr>
        <p:spPr>
          <a:xfrm>
            <a:off x="452284" y="2015991"/>
            <a:ext cx="541542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i="1">
                <a:solidFill>
                  <a:schemeClr val="bg1">
                    <a:lumMod val="50000"/>
                  </a:schemeClr>
                </a:solidFill>
                <a:latin typeface="Futura Lt BT" panose="020B0402020204020303" pitchFamily="34" charset="0"/>
                <a:ea typeface="Roboto" panose="02000000000000000000" pitchFamily="2" charset="0"/>
              </a:rPr>
              <a:t>S</a:t>
            </a:r>
            <a:r>
              <a:rPr lang="en-US" altLang="ko-KR" sz="6000" i="1">
                <a:solidFill>
                  <a:srgbClr val="EB9DD7"/>
                </a:solidFill>
                <a:latin typeface="Futura Hv BT" panose="020B0702020204020204" pitchFamily="34" charset="0"/>
                <a:ea typeface="Roboto" panose="02000000000000000000" pitchFamily="2" charset="0"/>
              </a:rPr>
              <a:t>PET</a:t>
            </a:r>
            <a:r>
              <a:rPr lang="en-US" altLang="ko-KR" sz="6000" i="1">
                <a:solidFill>
                  <a:schemeClr val="bg1">
                    <a:lumMod val="50000"/>
                  </a:schemeClr>
                </a:solidFill>
                <a:latin typeface="Futura Lt BT" panose="020B0402020204020303" pitchFamily="34" charset="0"/>
                <a:ea typeface="Roboto" panose="02000000000000000000" pitchFamily="2" charset="0"/>
              </a:rPr>
              <a:t>CIAL</a:t>
            </a:r>
            <a:r>
              <a:rPr lang="en-US" altLang="ko-KR" sz="6000" i="1">
                <a:solidFill>
                  <a:schemeClr val="bg1">
                    <a:lumMod val="50000"/>
                  </a:schemeClr>
                </a:solidFill>
                <a:latin typeface="Futura Hv BT" panose="020B0702020204020204" pitchFamily="34" charset="0"/>
                <a:ea typeface="Roboto" panose="02000000000000000000" pitchFamily="2" charset="0"/>
              </a:rPr>
              <a:t>.</a:t>
            </a:r>
            <a:endParaRPr lang="ko-KR" altLang="en-US" sz="6000" i="1">
              <a:solidFill>
                <a:schemeClr val="bg1">
                  <a:lumMod val="50000"/>
                </a:schemeClr>
              </a:solidFill>
              <a:latin typeface="Futura Hv BT" panose="020B0702020204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082DBE2-E3EB-4D24-9DF4-65CD5D0F8E59}"/>
              </a:ext>
            </a:extLst>
          </p:cNvPr>
          <p:cNvSpPr txBox="1"/>
          <p:nvPr/>
        </p:nvSpPr>
        <p:spPr>
          <a:xfrm>
            <a:off x="1387910" y="3458496"/>
            <a:ext cx="4806413" cy="896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rgbClr val="A5A5A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강아지의 사회화를 위해서는 다양한 환경</a:t>
            </a:r>
            <a:r>
              <a:rPr lang="en-US" altLang="ko-KR" sz="1200" dirty="0">
                <a:solidFill>
                  <a:srgbClr val="A5A5A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200" dirty="0">
                <a:solidFill>
                  <a:srgbClr val="A5A5A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사람</a:t>
            </a:r>
            <a:r>
              <a:rPr lang="en-US" altLang="ko-KR" sz="1200" dirty="0">
                <a:solidFill>
                  <a:srgbClr val="A5A5A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200" dirty="0">
                <a:solidFill>
                  <a:srgbClr val="A5A5A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동물들과 접해야 합니다</a:t>
            </a:r>
            <a:r>
              <a:rPr lang="en-US" altLang="ko-KR" sz="1200" dirty="0">
                <a:solidFill>
                  <a:srgbClr val="A5A5A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rgbClr val="A5A5A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수많은 강아지들을 만남으로써</a:t>
            </a:r>
            <a:r>
              <a:rPr lang="en-US" altLang="ko-KR" sz="1200" dirty="0">
                <a:solidFill>
                  <a:srgbClr val="A5A5A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200" dirty="0">
                <a:solidFill>
                  <a:srgbClr val="A5A5A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강아지가 사회의 일원이 되도록 하는 것</a:t>
            </a:r>
            <a:r>
              <a:rPr lang="en-US" altLang="ko-KR" sz="1200" dirty="0">
                <a:solidFill>
                  <a:srgbClr val="A5A5A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rgbClr val="A5A5A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SPETCIAL</a:t>
            </a:r>
            <a:r>
              <a:rPr lang="ko-KR" altLang="en-US" sz="1200" dirty="0">
                <a:solidFill>
                  <a:srgbClr val="A5A5A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과 </a:t>
            </a:r>
            <a:r>
              <a:rPr lang="ko-KR" altLang="en-US" sz="1200" dirty="0" err="1">
                <a:solidFill>
                  <a:srgbClr val="A5A5A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함께라면</a:t>
            </a:r>
            <a:r>
              <a:rPr lang="ko-KR" altLang="en-US" sz="1200" dirty="0">
                <a:solidFill>
                  <a:srgbClr val="A5A5A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가능합니다</a:t>
            </a:r>
            <a:r>
              <a:rPr lang="en-US" altLang="ko-KR" sz="1200" dirty="0">
                <a:solidFill>
                  <a:srgbClr val="A5A5A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D45D76-356F-497B-9D15-881F6A11E7CA}"/>
              </a:ext>
            </a:extLst>
          </p:cNvPr>
          <p:cNvSpPr txBox="1"/>
          <p:nvPr/>
        </p:nvSpPr>
        <p:spPr>
          <a:xfrm>
            <a:off x="1387910" y="4570016"/>
            <a:ext cx="4806413" cy="896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rgbClr val="A5A5A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SPETCIAL</a:t>
            </a:r>
            <a:r>
              <a:rPr lang="ko-KR" altLang="en-US" sz="1200">
                <a:solidFill>
                  <a:srgbClr val="A5A5A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은 인간과 반려동물의 상생을 목표로 합니다</a:t>
            </a:r>
            <a:r>
              <a:rPr lang="en-US" altLang="ko-KR" sz="1200">
                <a:solidFill>
                  <a:srgbClr val="A5A5A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A5A5A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나아가 뉴 </a:t>
            </a:r>
            <a:r>
              <a:rPr lang="ko-KR" altLang="en-US" sz="1200" err="1">
                <a:solidFill>
                  <a:srgbClr val="A5A5A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노멀</a:t>
            </a:r>
            <a:r>
              <a:rPr lang="ko-KR" altLang="en-US" sz="1200">
                <a:solidFill>
                  <a:srgbClr val="A5A5A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시대 속 사회적 상호작용의 지평을 넓히는 데에</a:t>
            </a:r>
            <a:endParaRPr lang="en-US" altLang="ko-KR" sz="1200">
              <a:solidFill>
                <a:srgbClr val="A5A5AA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rgbClr val="A5A5A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SPETCIAL</a:t>
            </a:r>
            <a:r>
              <a:rPr lang="ko-KR" altLang="en-US" sz="1200">
                <a:solidFill>
                  <a:srgbClr val="A5A5A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 앞장서겠습니다</a:t>
            </a:r>
            <a:r>
              <a:rPr lang="en-US" altLang="ko-KR" sz="1200">
                <a:solidFill>
                  <a:srgbClr val="A5A5A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02BF9D0-8D3D-4EDD-83E1-FA640E819B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696730" flipH="1">
            <a:off x="4955743" y="581391"/>
            <a:ext cx="8631312" cy="5754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997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806C2F63-37A5-432E-87B6-541668D8A96C}"/>
              </a:ext>
            </a:extLst>
          </p:cNvPr>
          <p:cNvSpPr/>
          <p:nvPr/>
        </p:nvSpPr>
        <p:spPr>
          <a:xfrm>
            <a:off x="0" y="0"/>
            <a:ext cx="4672668" cy="6858000"/>
          </a:xfrm>
          <a:prstGeom prst="rect">
            <a:avLst/>
          </a:prstGeom>
          <a:solidFill>
            <a:srgbClr val="90BE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A7A646-06E5-4322-B3D6-8E09432BD51C}"/>
              </a:ext>
            </a:extLst>
          </p:cNvPr>
          <p:cNvSpPr txBox="1"/>
          <p:nvPr/>
        </p:nvSpPr>
        <p:spPr>
          <a:xfrm>
            <a:off x="5313366" y="484078"/>
            <a:ext cx="23503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>
                <a:solidFill>
                  <a:srgbClr val="78ACA9"/>
                </a:solidFill>
                <a:latin typeface="Futura Md BT" panose="020B0602020204020303" pitchFamily="34" charset="0"/>
              </a:rPr>
              <a:t>Community</a:t>
            </a:r>
            <a:endParaRPr lang="ko-KR" altLang="en-US" sz="3200">
              <a:solidFill>
                <a:srgbClr val="78ACA9"/>
              </a:solidFill>
              <a:latin typeface="Futura Md BT" panose="020B06020202040203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732BE4-A758-4955-9023-8FE2C76A8C9B}"/>
              </a:ext>
            </a:extLst>
          </p:cNvPr>
          <p:cNvSpPr txBox="1"/>
          <p:nvPr/>
        </p:nvSpPr>
        <p:spPr>
          <a:xfrm>
            <a:off x="676557" y="484078"/>
            <a:ext cx="21593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>
                <a:solidFill>
                  <a:schemeClr val="bg1"/>
                </a:solidFill>
                <a:latin typeface="Futura Md BT" panose="020B0602020204020303" pitchFamily="34" charset="0"/>
              </a:rPr>
              <a:t>Main Page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4112EE42-90ED-4641-AF4F-3F2C0EBBA40E}"/>
              </a:ext>
            </a:extLst>
          </p:cNvPr>
          <p:cNvGrpSpPr/>
          <p:nvPr/>
        </p:nvGrpSpPr>
        <p:grpSpPr>
          <a:xfrm>
            <a:off x="8732322" y="1171310"/>
            <a:ext cx="3269174" cy="5282829"/>
            <a:chOff x="6327888" y="378899"/>
            <a:chExt cx="2957058" cy="5677637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5C7B8DC0-D1BA-4E17-B7C4-09FB7D382053}"/>
                </a:ext>
              </a:extLst>
            </p:cNvPr>
            <p:cNvGrpSpPr/>
            <p:nvPr/>
          </p:nvGrpSpPr>
          <p:grpSpPr>
            <a:xfrm>
              <a:off x="6382113" y="378899"/>
              <a:ext cx="2780101" cy="5677637"/>
              <a:chOff x="7333417" y="612510"/>
              <a:chExt cx="2780101" cy="5677637"/>
            </a:xfrm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grpSpPr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69CC755E-B647-4E9C-8BB2-2C84031CB9A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333417" y="612510"/>
                <a:ext cx="2772000" cy="5650429"/>
              </a:xfrm>
              <a:prstGeom prst="rect">
                <a:avLst/>
              </a:prstGeom>
              <a:solidFill>
                <a:srgbClr val="78ADA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사각형: 둥근 모서리 13">
                <a:extLst>
                  <a:ext uri="{FF2B5EF4-FFF2-40B4-BE49-F238E27FC236}">
                    <a16:creationId xmlns:a16="http://schemas.microsoft.com/office/drawing/2014/main" id="{62B69141-EB1F-4C10-8371-5627ADE5933A}"/>
                  </a:ext>
                </a:extLst>
              </p:cNvPr>
              <p:cNvSpPr/>
              <p:nvPr/>
            </p:nvSpPr>
            <p:spPr>
              <a:xfrm>
                <a:off x="7334155" y="1368171"/>
                <a:ext cx="2772000" cy="4876344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AF2C7D4-74AA-49FE-BF3C-1AF011459BBA}"/>
                  </a:ext>
                </a:extLst>
              </p:cNvPr>
              <p:cNvSpPr txBox="1"/>
              <p:nvPr/>
            </p:nvSpPr>
            <p:spPr>
              <a:xfrm>
                <a:off x="7463148" y="1441784"/>
                <a:ext cx="1042811" cy="3307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b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근처 강아지들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F6A1E58-9ED8-4BD3-BBFE-1331103F210B}"/>
                  </a:ext>
                </a:extLst>
              </p:cNvPr>
              <p:cNvSpPr txBox="1"/>
              <p:nvPr/>
            </p:nvSpPr>
            <p:spPr>
              <a:xfrm>
                <a:off x="7882845" y="2745332"/>
                <a:ext cx="496765" cy="2589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100" b="1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시바견</a:t>
                </a:r>
              </a:p>
            </p:txBody>
          </p:sp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id="{248AE860-0A65-406A-9FFC-B5E8FAAE8876}"/>
                  </a:ext>
                </a:extLst>
              </p:cNvPr>
              <p:cNvSpPr/>
              <p:nvPr/>
            </p:nvSpPr>
            <p:spPr>
              <a:xfrm>
                <a:off x="7607736" y="1823045"/>
                <a:ext cx="463300" cy="463300"/>
              </a:xfrm>
              <a:prstGeom prst="ellipse">
                <a:avLst/>
              </a:prstGeom>
              <a:blipFill>
                <a:blip r:embed="rId2"/>
                <a:stretch>
                  <a:fillRect l="-33150" t="-3584" r="-42439" b="-3097"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40710D1-2C1E-4A49-84B1-EA5662FB7A5A}"/>
                  </a:ext>
                </a:extLst>
              </p:cNvPr>
              <p:cNvSpPr txBox="1"/>
              <p:nvPr/>
            </p:nvSpPr>
            <p:spPr>
              <a:xfrm>
                <a:off x="7542591" y="2289771"/>
                <a:ext cx="548874" cy="22846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90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리트리버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7F59975-E310-4361-BB41-630AE6FEC715}"/>
                  </a:ext>
                </a:extLst>
              </p:cNvPr>
              <p:cNvSpPr txBox="1"/>
              <p:nvPr/>
            </p:nvSpPr>
            <p:spPr>
              <a:xfrm>
                <a:off x="8198976" y="2278114"/>
                <a:ext cx="453342" cy="22846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90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말티즈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128CA0F-B737-46E4-A12F-259A67314173}"/>
                  </a:ext>
                </a:extLst>
              </p:cNvPr>
              <p:cNvSpPr txBox="1"/>
              <p:nvPr/>
            </p:nvSpPr>
            <p:spPr>
              <a:xfrm>
                <a:off x="8724910" y="2260341"/>
                <a:ext cx="548874" cy="22846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90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웰시코기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3717182-A139-4D6A-BEA2-26F1B85F88C3}"/>
                  </a:ext>
                </a:extLst>
              </p:cNvPr>
              <p:cNvSpPr txBox="1"/>
              <p:nvPr/>
            </p:nvSpPr>
            <p:spPr>
              <a:xfrm>
                <a:off x="9384733" y="2260341"/>
                <a:ext cx="357810" cy="22846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90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비글</a:t>
                </a:r>
              </a:p>
            </p:txBody>
          </p:sp>
          <p:sp>
            <p:nvSpPr>
              <p:cNvPr id="22" name="타원 21">
                <a:extLst>
                  <a:ext uri="{FF2B5EF4-FFF2-40B4-BE49-F238E27FC236}">
                    <a16:creationId xmlns:a16="http://schemas.microsoft.com/office/drawing/2014/main" id="{57683750-B078-4452-875E-46719D362A0C}"/>
                  </a:ext>
                </a:extLst>
              </p:cNvPr>
              <p:cNvSpPr/>
              <p:nvPr/>
            </p:nvSpPr>
            <p:spPr>
              <a:xfrm>
                <a:off x="8186826" y="1804818"/>
                <a:ext cx="463300" cy="463300"/>
              </a:xfrm>
              <a:prstGeom prst="ellipse">
                <a:avLst/>
              </a:prstGeom>
              <a:blipFill>
                <a:blip r:embed="rId3"/>
                <a:stretch>
                  <a:fillRect l="-426" t="-744" r="-4069" b="-2908"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타원 22">
                <a:extLst>
                  <a:ext uri="{FF2B5EF4-FFF2-40B4-BE49-F238E27FC236}">
                    <a16:creationId xmlns:a16="http://schemas.microsoft.com/office/drawing/2014/main" id="{928E7A0A-6EE9-46E0-9AF4-B97B89B8EE59}"/>
                  </a:ext>
                </a:extLst>
              </p:cNvPr>
              <p:cNvSpPr/>
              <p:nvPr/>
            </p:nvSpPr>
            <p:spPr>
              <a:xfrm>
                <a:off x="8751027" y="1798283"/>
                <a:ext cx="463300" cy="463300"/>
              </a:xfrm>
              <a:prstGeom prst="ellipse">
                <a:avLst/>
              </a:prstGeom>
              <a:blipFill>
                <a:blip r:embed="rId4"/>
                <a:stretch>
                  <a:fillRect l="-36167" t="-8279" r="-62577" b="1598"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타원 23">
                <a:extLst>
                  <a:ext uri="{FF2B5EF4-FFF2-40B4-BE49-F238E27FC236}">
                    <a16:creationId xmlns:a16="http://schemas.microsoft.com/office/drawing/2014/main" id="{F14FD9AB-079D-416E-BD6A-315846D463AF}"/>
                  </a:ext>
                </a:extLst>
              </p:cNvPr>
              <p:cNvSpPr/>
              <p:nvPr/>
            </p:nvSpPr>
            <p:spPr>
              <a:xfrm>
                <a:off x="9320732" y="1803994"/>
                <a:ext cx="463300" cy="463300"/>
              </a:xfrm>
              <a:prstGeom prst="ellipse">
                <a:avLst/>
              </a:prstGeom>
              <a:blipFill>
                <a:blip r:embed="rId5"/>
                <a:stretch>
                  <a:fillRect l="-36167" t="-8279" r="-62577" b="1598"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BFF224A1-6829-45BC-BC75-429A52ADB170}"/>
                  </a:ext>
                </a:extLst>
              </p:cNvPr>
              <p:cNvSpPr/>
              <p:nvPr/>
            </p:nvSpPr>
            <p:spPr>
              <a:xfrm>
                <a:off x="7561467" y="3325186"/>
                <a:ext cx="2381274" cy="1835419"/>
              </a:xfrm>
              <a:prstGeom prst="rect">
                <a:avLst/>
              </a:prstGeom>
              <a:blipFill>
                <a:blip r:embed="rId6"/>
                <a:stretch>
                  <a:fillRect l="-38396" t="-8614" r="-42080" b="-660"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타원 25">
                <a:extLst>
                  <a:ext uri="{FF2B5EF4-FFF2-40B4-BE49-F238E27FC236}">
                    <a16:creationId xmlns:a16="http://schemas.microsoft.com/office/drawing/2014/main" id="{B28552AB-20F0-4120-9B4A-6AF734FE439C}"/>
                  </a:ext>
                </a:extLst>
              </p:cNvPr>
              <p:cNvSpPr/>
              <p:nvPr/>
            </p:nvSpPr>
            <p:spPr>
              <a:xfrm>
                <a:off x="7443076" y="2709532"/>
                <a:ext cx="463300" cy="463300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27" name="직선 연결선 26">
                <a:extLst>
                  <a:ext uri="{FF2B5EF4-FFF2-40B4-BE49-F238E27FC236}">
                    <a16:creationId xmlns:a16="http://schemas.microsoft.com/office/drawing/2014/main" id="{C8F388D2-A150-45EE-B01F-48842BBA28A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39814" y="2616345"/>
                <a:ext cx="2763064" cy="0"/>
              </a:xfrm>
              <a:prstGeom prst="line">
                <a:avLst/>
              </a:prstGeom>
              <a:ln>
                <a:solidFill>
                  <a:srgbClr val="78ADA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85A673E-81FA-41E0-9000-520A7B031F62}"/>
                  </a:ext>
                </a:extLst>
              </p:cNvPr>
              <p:cNvSpPr txBox="1"/>
              <p:nvPr/>
            </p:nvSpPr>
            <p:spPr>
              <a:xfrm>
                <a:off x="7879905" y="2951988"/>
                <a:ext cx="498213" cy="2132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800" b="1" i="1">
                    <a:solidFill>
                      <a:schemeClr val="bg2">
                        <a:lumMod val="75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@Shiba</a:t>
                </a:r>
                <a:endParaRPr lang="ko-KR" altLang="en-US" sz="800" b="1" i="1">
                  <a:solidFill>
                    <a:schemeClr val="bg2">
                      <a:lumMod val="7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pic>
            <p:nvPicPr>
              <p:cNvPr id="29" name="Picture 4">
                <a:extLst>
                  <a:ext uri="{FF2B5EF4-FFF2-40B4-BE49-F238E27FC236}">
                    <a16:creationId xmlns:a16="http://schemas.microsoft.com/office/drawing/2014/main" id="{66C81144-80BF-4811-8E20-2709424953A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775996" y="2831077"/>
                <a:ext cx="163085" cy="1607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BCFAE4A3-6481-417F-958B-5E26988D288E}"/>
                  </a:ext>
                </a:extLst>
              </p:cNvPr>
              <p:cNvSpPr/>
              <p:nvPr/>
            </p:nvSpPr>
            <p:spPr>
              <a:xfrm>
                <a:off x="7333418" y="5681387"/>
                <a:ext cx="2780100" cy="60876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31" name="Picture 2">
                <a:extLst>
                  <a:ext uri="{FF2B5EF4-FFF2-40B4-BE49-F238E27FC236}">
                    <a16:creationId xmlns:a16="http://schemas.microsoft.com/office/drawing/2014/main" id="{0E20E04B-37CE-48C4-8A5D-E772D4EB24B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555178" y="5277584"/>
                <a:ext cx="164051" cy="16405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F99D513-3575-4836-8EA1-8400CFB89D96}"/>
                  </a:ext>
                </a:extLst>
              </p:cNvPr>
              <p:cNvSpPr txBox="1"/>
              <p:nvPr/>
            </p:nvSpPr>
            <p:spPr>
              <a:xfrm>
                <a:off x="7666054" y="5238902"/>
                <a:ext cx="2293892" cy="4950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50" b="1">
                    <a:latin typeface="나눔스퀘어_ac Light" panose="020B0600000101010101" pitchFamily="50" charset="-127"/>
                    <a:ea typeface="나눔스퀘어_ac Light" panose="020B0600000101010101" pitchFamily="50" charset="-127"/>
                  </a:rPr>
                  <a:t>18</a:t>
                </a:r>
                <a:r>
                  <a:rPr lang="ko-KR" altLang="en-US" sz="1000">
                    <a:latin typeface="나눔스퀘어_ac Light" panose="020B0600000101010101" pitchFamily="50" charset="-127"/>
                    <a:ea typeface="나눔스퀘어_ac Light" panose="020B0600000101010101" pitchFamily="50" charset="-127"/>
                  </a:rPr>
                  <a:t>명의 견주님들이 이 글을 좋아합니다</a:t>
                </a:r>
                <a:r>
                  <a:rPr lang="en-US" altLang="ko-KR" sz="1000">
                    <a:latin typeface="나눔스퀘어_ac Light" panose="020B0600000101010101" pitchFamily="50" charset="-127"/>
                    <a:ea typeface="나눔스퀘어_ac Light" panose="020B0600000101010101" pitchFamily="50" charset="-127"/>
                  </a:rPr>
                  <a:t>.</a:t>
                </a:r>
              </a:p>
              <a:p>
                <a:endParaRPr lang="en-US" altLang="ko-KR" sz="500">
                  <a:latin typeface="나눔스퀘어_ac Light" panose="020B0600000101010101" pitchFamily="50" charset="-127"/>
                  <a:ea typeface="나눔스퀘어_ac Light" panose="020B0600000101010101" pitchFamily="50" charset="-127"/>
                </a:endParaRPr>
              </a:p>
              <a:p>
                <a:r>
                  <a:rPr lang="en-US" altLang="ko-KR" sz="1000">
                    <a:latin typeface="나눔스퀘어_ac Light" panose="020B0600000101010101" pitchFamily="50" charset="-127"/>
                    <a:ea typeface="나눔스퀘어_ac Light" panose="020B0600000101010101" pitchFamily="50" charset="-127"/>
                  </a:rPr>
                  <a:t> </a:t>
                </a:r>
                <a:r>
                  <a:rPr lang="ko-KR" altLang="en-US" sz="1000">
                    <a:latin typeface="나눔스퀘어_ac Light" panose="020B0600000101010101" pitchFamily="50" charset="-127"/>
                    <a:ea typeface="나눔스퀘어_ac Light" panose="020B0600000101010101" pitchFamily="50" charset="-127"/>
                  </a:rPr>
                  <a:t>ㄴ </a:t>
                </a:r>
                <a:r>
                  <a:rPr lang="ko-KR" altLang="en-US" sz="800">
                    <a:latin typeface="나눔스퀘어_ac Light" panose="020B0600000101010101" pitchFamily="50" charset="-127"/>
                    <a:ea typeface="나눔스퀘어_ac Light" panose="020B0600000101010101" pitchFamily="50" charset="-127"/>
                  </a:rPr>
                  <a:t>너무 귀여워요 다음에 같이 산책하실래요</a:t>
                </a:r>
                <a:r>
                  <a:rPr lang="en-US" altLang="ko-KR" sz="800">
                    <a:latin typeface="나눔스퀘어_ac Light" panose="020B0600000101010101" pitchFamily="50" charset="-127"/>
                    <a:ea typeface="나눔스퀘어_ac Light" panose="020B0600000101010101" pitchFamily="50" charset="-127"/>
                  </a:rPr>
                  <a:t>?</a:t>
                </a:r>
                <a:endParaRPr lang="ko-KR" altLang="en-US" sz="1000">
                  <a:latin typeface="나눔스퀘어_ac Light" panose="020B0600000101010101" pitchFamily="50" charset="-127"/>
                  <a:ea typeface="나눔스퀘어_ac Light" panose="020B0600000101010101" pitchFamily="50" charset="-127"/>
                </a:endParaRP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4DFF543C-2B97-49AC-B0F4-FAC11F351E6F}"/>
                  </a:ext>
                </a:extLst>
              </p:cNvPr>
              <p:cNvSpPr txBox="1"/>
              <p:nvPr/>
            </p:nvSpPr>
            <p:spPr>
              <a:xfrm>
                <a:off x="7448650" y="5387056"/>
                <a:ext cx="2293892" cy="2811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ko-KR" altLang="en-US" sz="1100"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endParaRPr>
              </a:p>
            </p:txBody>
          </p:sp>
        </p:grp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714754CE-3FD4-4CAD-B1DE-97E7B34D6C5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327888" y="473508"/>
              <a:ext cx="1201427" cy="934607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8DBD74C-DC49-48D6-B2B8-62A02B5DA5B0}"/>
                </a:ext>
              </a:extLst>
            </p:cNvPr>
            <p:cNvSpPr txBox="1"/>
            <p:nvPr/>
          </p:nvSpPr>
          <p:spPr>
            <a:xfrm>
              <a:off x="6382113" y="623028"/>
              <a:ext cx="2902833" cy="5623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i="1">
                  <a:solidFill>
                    <a:schemeClr val="bg1"/>
                  </a:solidFill>
                  <a:latin typeface="Futura Lt BT" panose="020B0402020204020303" pitchFamily="34" charset="0"/>
                  <a:ea typeface="Roboto" panose="02000000000000000000" pitchFamily="2" charset="0"/>
                </a:rPr>
                <a:t>S</a:t>
              </a:r>
              <a:r>
                <a:rPr lang="en-US" altLang="ko-KR" sz="2800" i="1">
                  <a:solidFill>
                    <a:srgbClr val="EEC8DE"/>
                  </a:solidFill>
                  <a:latin typeface="Futura Hv BT" panose="020B0702020204020204" pitchFamily="34" charset="0"/>
                  <a:ea typeface="Roboto" panose="02000000000000000000" pitchFamily="2" charset="0"/>
                </a:rPr>
                <a:t>PET</a:t>
              </a:r>
              <a:r>
                <a:rPr lang="en-US" altLang="ko-KR" sz="2800" i="1">
                  <a:solidFill>
                    <a:schemeClr val="bg1"/>
                  </a:solidFill>
                  <a:latin typeface="Futura Lt BT" panose="020B0402020204020303" pitchFamily="34" charset="0"/>
                  <a:ea typeface="Roboto" panose="02000000000000000000" pitchFamily="2" charset="0"/>
                </a:rPr>
                <a:t>CIAL</a:t>
              </a:r>
              <a:endParaRPr lang="ko-KR" altLang="en-US" sz="2800">
                <a:solidFill>
                  <a:schemeClr val="bg1"/>
                </a:solidFill>
                <a:latin typeface="나눔스퀘어라운드 Bold" panose="020B0600000101010101" pitchFamily="50" charset="-127"/>
                <a:ea typeface="THE왼손잡이" panose="02020603020101020101" pitchFamily="18" charset="-127"/>
                <a:cs typeface="Baloo" panose="03080902040302020200" pitchFamily="66" charset="0"/>
              </a:endParaRPr>
            </a:p>
          </p:txBody>
        </p:sp>
      </p:grpSp>
      <p:pic>
        <p:nvPicPr>
          <p:cNvPr id="57" name="그림 56">
            <a:extLst>
              <a:ext uri="{FF2B5EF4-FFF2-40B4-BE49-F238E27FC236}">
                <a16:creationId xmlns:a16="http://schemas.microsoft.com/office/drawing/2014/main" id="{D5914BEB-4CD0-4102-8BE3-8175D3E84B4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3893" y="1001872"/>
            <a:ext cx="3223535" cy="5916706"/>
          </a:xfrm>
          <a:prstGeom prst="rect">
            <a:avLst/>
          </a:prstGeom>
        </p:spPr>
      </p:pic>
      <p:grpSp>
        <p:nvGrpSpPr>
          <p:cNvPr id="137" name="그룹 136">
            <a:extLst>
              <a:ext uri="{FF2B5EF4-FFF2-40B4-BE49-F238E27FC236}">
                <a16:creationId xmlns:a16="http://schemas.microsoft.com/office/drawing/2014/main" id="{2995EF1E-C240-4D43-9FB3-D99A00FD4ADD}"/>
              </a:ext>
            </a:extLst>
          </p:cNvPr>
          <p:cNvGrpSpPr/>
          <p:nvPr/>
        </p:nvGrpSpPr>
        <p:grpSpPr>
          <a:xfrm>
            <a:off x="5448596" y="1152454"/>
            <a:ext cx="3073539" cy="5303640"/>
            <a:chOff x="2782516" y="355927"/>
            <a:chExt cx="3102107" cy="5689123"/>
          </a:xfrm>
        </p:grpSpPr>
        <p:grpSp>
          <p:nvGrpSpPr>
            <p:cNvPr id="138" name="그룹 137">
              <a:extLst>
                <a:ext uri="{FF2B5EF4-FFF2-40B4-BE49-F238E27FC236}">
                  <a16:creationId xmlns:a16="http://schemas.microsoft.com/office/drawing/2014/main" id="{6851BC8C-167F-406C-93AD-B76BA795FAF0}"/>
                </a:ext>
              </a:extLst>
            </p:cNvPr>
            <p:cNvGrpSpPr/>
            <p:nvPr/>
          </p:nvGrpSpPr>
          <p:grpSpPr>
            <a:xfrm>
              <a:off x="2782517" y="367413"/>
              <a:ext cx="3084855" cy="5677637"/>
              <a:chOff x="7329475" y="612510"/>
              <a:chExt cx="2784042" cy="5677637"/>
            </a:xfrm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grpSpPr>
          <p:sp>
            <p:nvSpPr>
              <p:cNvPr id="167" name="직사각형 166">
                <a:extLst>
                  <a:ext uri="{FF2B5EF4-FFF2-40B4-BE49-F238E27FC236}">
                    <a16:creationId xmlns:a16="http://schemas.microsoft.com/office/drawing/2014/main" id="{5EC786AB-C94D-4E27-870A-65093E1B874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333417" y="612510"/>
                <a:ext cx="2772000" cy="5650429"/>
              </a:xfrm>
              <a:prstGeom prst="rect">
                <a:avLst/>
              </a:prstGeom>
              <a:solidFill>
                <a:srgbClr val="78ADA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바른고딕 UltraLight" panose="00000300000000000000" pitchFamily="2" charset="-127"/>
                  <a:ea typeface="나눔바른고딕 UltraLight" panose="00000300000000000000" pitchFamily="2" charset="-127"/>
                </a:endParaRPr>
              </a:p>
            </p:txBody>
          </p:sp>
          <p:sp>
            <p:nvSpPr>
              <p:cNvPr id="168" name="사각형: 둥근 모서리 167">
                <a:extLst>
                  <a:ext uri="{FF2B5EF4-FFF2-40B4-BE49-F238E27FC236}">
                    <a16:creationId xmlns:a16="http://schemas.microsoft.com/office/drawing/2014/main" id="{0A304BE3-9342-48D4-936F-84C223435443}"/>
                  </a:ext>
                </a:extLst>
              </p:cNvPr>
              <p:cNvSpPr/>
              <p:nvPr/>
            </p:nvSpPr>
            <p:spPr>
              <a:xfrm>
                <a:off x="7334155" y="1368171"/>
                <a:ext cx="2772000" cy="4876344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바른고딕 UltraLight" panose="00000300000000000000" pitchFamily="2" charset="-127"/>
                  <a:ea typeface="나눔바른고딕 UltraLight" panose="00000300000000000000" pitchFamily="2" charset="-127"/>
                </a:endParaRPr>
              </a:p>
            </p:txBody>
          </p:sp>
          <p:sp>
            <p:nvSpPr>
              <p:cNvPr id="169" name="TextBox 168">
                <a:extLst>
                  <a:ext uri="{FF2B5EF4-FFF2-40B4-BE49-F238E27FC236}">
                    <a16:creationId xmlns:a16="http://schemas.microsoft.com/office/drawing/2014/main" id="{53DE9B77-29C3-45BD-BE2E-A1463EFD9BF7}"/>
                  </a:ext>
                </a:extLst>
              </p:cNvPr>
              <p:cNvSpPr txBox="1"/>
              <p:nvPr/>
            </p:nvSpPr>
            <p:spPr>
              <a:xfrm>
                <a:off x="7991868" y="1498982"/>
                <a:ext cx="4617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b="1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비글</a:t>
                </a:r>
              </a:p>
            </p:txBody>
          </p:sp>
          <p:sp>
            <p:nvSpPr>
              <p:cNvPr id="170" name="TextBox 169">
                <a:extLst>
                  <a:ext uri="{FF2B5EF4-FFF2-40B4-BE49-F238E27FC236}">
                    <a16:creationId xmlns:a16="http://schemas.microsoft.com/office/drawing/2014/main" id="{9A7C7589-C70B-498E-B4A6-00B01B243968}"/>
                  </a:ext>
                </a:extLst>
              </p:cNvPr>
              <p:cNvSpPr txBox="1"/>
              <p:nvPr/>
            </p:nvSpPr>
            <p:spPr>
              <a:xfrm>
                <a:off x="8069521" y="1742590"/>
                <a:ext cx="534121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900">
                    <a:latin typeface="나눔바른고딕 UltraLight" panose="00000300000000000000" pitchFamily="2" charset="-127"/>
                    <a:ea typeface="나눔바른고딕 UltraLight" panose="00000300000000000000" pitchFamily="2" charset="-127"/>
                  </a:rPr>
                  <a:t>산책 중</a:t>
                </a:r>
              </a:p>
            </p:txBody>
          </p:sp>
          <p:sp>
            <p:nvSpPr>
              <p:cNvPr id="171" name="타원 170">
                <a:extLst>
                  <a:ext uri="{FF2B5EF4-FFF2-40B4-BE49-F238E27FC236}">
                    <a16:creationId xmlns:a16="http://schemas.microsoft.com/office/drawing/2014/main" id="{51428F0D-D73B-440D-B704-0B2A7EB437AB}"/>
                  </a:ext>
                </a:extLst>
              </p:cNvPr>
              <p:cNvSpPr/>
              <p:nvPr/>
            </p:nvSpPr>
            <p:spPr>
              <a:xfrm>
                <a:off x="7456857" y="1504216"/>
                <a:ext cx="463300" cy="463300"/>
              </a:xfrm>
              <a:prstGeom prst="ellipse">
                <a:avLst/>
              </a:prstGeom>
              <a:blipFill>
                <a:blip r:embed="rId5"/>
                <a:stretch>
                  <a:fillRect l="-36167" t="-8279" r="-62577" b="1598"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바른고딕 UltraLight" panose="00000300000000000000" pitchFamily="2" charset="-127"/>
                  <a:ea typeface="나눔바른고딕 UltraLight" panose="00000300000000000000" pitchFamily="2" charset="-127"/>
                </a:endParaRPr>
              </a:p>
            </p:txBody>
          </p:sp>
          <p:cxnSp>
            <p:nvCxnSpPr>
              <p:cNvPr id="172" name="직선 연결선 171">
                <a:extLst>
                  <a:ext uri="{FF2B5EF4-FFF2-40B4-BE49-F238E27FC236}">
                    <a16:creationId xmlns:a16="http://schemas.microsoft.com/office/drawing/2014/main" id="{0B042154-DE2C-4D24-90FD-40AC3F71F06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32183" y="2079902"/>
                <a:ext cx="2761612" cy="0"/>
              </a:xfrm>
              <a:prstGeom prst="line">
                <a:avLst/>
              </a:prstGeom>
              <a:ln>
                <a:solidFill>
                  <a:srgbClr val="78ADA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3" name="직사각형 172">
                <a:extLst>
                  <a:ext uri="{FF2B5EF4-FFF2-40B4-BE49-F238E27FC236}">
                    <a16:creationId xmlns:a16="http://schemas.microsoft.com/office/drawing/2014/main" id="{68034A98-03BF-4FF9-BCA0-AD98F26B004C}"/>
                  </a:ext>
                </a:extLst>
              </p:cNvPr>
              <p:cNvSpPr/>
              <p:nvPr/>
            </p:nvSpPr>
            <p:spPr>
              <a:xfrm>
                <a:off x="7333417" y="5681387"/>
                <a:ext cx="2780100" cy="60876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바른고딕 UltraLight" panose="00000300000000000000" pitchFamily="2" charset="-127"/>
                  <a:ea typeface="나눔바른고딕 UltraLight" panose="00000300000000000000" pitchFamily="2" charset="-127"/>
                </a:endParaRPr>
              </a:p>
            </p:txBody>
          </p:sp>
          <p:cxnSp>
            <p:nvCxnSpPr>
              <p:cNvPr id="174" name="직선 연결선 173">
                <a:extLst>
                  <a:ext uri="{FF2B5EF4-FFF2-40B4-BE49-F238E27FC236}">
                    <a16:creationId xmlns:a16="http://schemas.microsoft.com/office/drawing/2014/main" id="{CD78BC88-5E75-45AC-8346-BDF6CC0E664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29475" y="5328484"/>
                <a:ext cx="2761612" cy="0"/>
              </a:xfrm>
              <a:prstGeom prst="line">
                <a:avLst/>
              </a:prstGeom>
              <a:ln>
                <a:solidFill>
                  <a:srgbClr val="78ADA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39" name="그림 138">
              <a:extLst>
                <a:ext uri="{FF2B5EF4-FFF2-40B4-BE49-F238E27FC236}">
                  <a16:creationId xmlns:a16="http://schemas.microsoft.com/office/drawing/2014/main" id="{94E153B1-59EB-43BA-83A8-3F5BB27AB94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807573" y="355927"/>
              <a:ext cx="1201427" cy="934607"/>
            </a:xfrm>
            <a:prstGeom prst="rect">
              <a:avLst/>
            </a:prstGeom>
          </p:spPr>
        </p:pic>
        <p:sp>
          <p:nvSpPr>
            <p:cNvPr id="140" name="타원 139">
              <a:extLst>
                <a:ext uri="{FF2B5EF4-FFF2-40B4-BE49-F238E27FC236}">
                  <a16:creationId xmlns:a16="http://schemas.microsoft.com/office/drawing/2014/main" id="{925CF69F-265C-4F76-9DAF-D478C9C8A561}"/>
                </a:ext>
              </a:extLst>
            </p:cNvPr>
            <p:cNvSpPr/>
            <p:nvPr/>
          </p:nvSpPr>
          <p:spPr>
            <a:xfrm>
              <a:off x="3594125" y="1565050"/>
              <a:ext cx="90563" cy="90563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 UltraLight" panose="00000300000000000000" pitchFamily="2" charset="-127"/>
                <a:ea typeface="나눔바른고딕 UltraLight" panose="00000300000000000000" pitchFamily="2" charset="-127"/>
              </a:endParaRPr>
            </a:p>
          </p:txBody>
        </p:sp>
        <p:pic>
          <p:nvPicPr>
            <p:cNvPr id="141" name="Picture 4">
              <a:extLst>
                <a:ext uri="{FF2B5EF4-FFF2-40B4-BE49-F238E27FC236}">
                  <a16:creationId xmlns:a16="http://schemas.microsoft.com/office/drawing/2014/main" id="{5BAC73BB-F749-4011-A315-CE2C86D182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09225" y="1381056"/>
              <a:ext cx="163085" cy="1748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2" name="사각형: 둥근 모서리 141">
              <a:extLst>
                <a:ext uri="{FF2B5EF4-FFF2-40B4-BE49-F238E27FC236}">
                  <a16:creationId xmlns:a16="http://schemas.microsoft.com/office/drawing/2014/main" id="{840BF833-33D7-40C3-938C-8903B6094BD0}"/>
                </a:ext>
              </a:extLst>
            </p:cNvPr>
            <p:cNvSpPr/>
            <p:nvPr/>
          </p:nvSpPr>
          <p:spPr>
            <a:xfrm>
              <a:off x="4177272" y="2613336"/>
              <a:ext cx="1512506" cy="248208"/>
            </a:xfrm>
            <a:prstGeom prst="roundRect">
              <a:avLst>
                <a:gd name="adj" fmla="val 50000"/>
              </a:avLst>
            </a:prstGeom>
            <a:solidFill>
              <a:srgbClr val="4E87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네</a:t>
              </a:r>
              <a:r>
                <a:rPr lang="en-US" altLang="ko-KR" sz="100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! </a:t>
              </a:r>
              <a:r>
                <a:rPr lang="ko-KR" altLang="en-US" sz="100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공원에 가려고요</a:t>
              </a:r>
            </a:p>
          </p:txBody>
        </p:sp>
        <p:grpSp>
          <p:nvGrpSpPr>
            <p:cNvPr id="143" name="그룹 142">
              <a:extLst>
                <a:ext uri="{FF2B5EF4-FFF2-40B4-BE49-F238E27FC236}">
                  <a16:creationId xmlns:a16="http://schemas.microsoft.com/office/drawing/2014/main" id="{4D121687-CBFE-4EC7-9AC9-42B1ADCE9C17}"/>
                </a:ext>
              </a:extLst>
            </p:cNvPr>
            <p:cNvGrpSpPr/>
            <p:nvPr/>
          </p:nvGrpSpPr>
          <p:grpSpPr>
            <a:xfrm>
              <a:off x="2993756" y="2109301"/>
              <a:ext cx="244744" cy="244744"/>
              <a:chOff x="3176636" y="2033101"/>
              <a:chExt cx="244744" cy="244744"/>
            </a:xfrm>
          </p:grpSpPr>
          <p:sp>
            <p:nvSpPr>
              <p:cNvPr id="165" name="타원 164">
                <a:extLst>
                  <a:ext uri="{FF2B5EF4-FFF2-40B4-BE49-F238E27FC236}">
                    <a16:creationId xmlns:a16="http://schemas.microsoft.com/office/drawing/2014/main" id="{74F15645-D4F1-48CB-B3D1-505E5C82440E}"/>
                  </a:ext>
                </a:extLst>
              </p:cNvPr>
              <p:cNvSpPr/>
              <p:nvPr/>
            </p:nvSpPr>
            <p:spPr>
              <a:xfrm>
                <a:off x="3176636" y="2033101"/>
                <a:ext cx="244744" cy="244744"/>
              </a:xfrm>
              <a:prstGeom prst="ellipse">
                <a:avLst/>
              </a:prstGeom>
              <a:blipFill>
                <a:blip r:embed="rId5"/>
                <a:stretch>
                  <a:fillRect l="-36167" t="-8279" r="-62577" b="1598"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바른고딕 UltraLight" panose="00000300000000000000" pitchFamily="2" charset="-127"/>
                  <a:ea typeface="나눔바른고딕 UltraLight" panose="00000300000000000000" pitchFamily="2" charset="-127"/>
                </a:endParaRPr>
              </a:p>
            </p:txBody>
          </p:sp>
          <p:sp>
            <p:nvSpPr>
              <p:cNvPr id="166" name="타원 165">
                <a:extLst>
                  <a:ext uri="{FF2B5EF4-FFF2-40B4-BE49-F238E27FC236}">
                    <a16:creationId xmlns:a16="http://schemas.microsoft.com/office/drawing/2014/main" id="{2EEFBE05-A393-4B0C-8E36-C4A9A77B51B3}"/>
                  </a:ext>
                </a:extLst>
              </p:cNvPr>
              <p:cNvSpPr/>
              <p:nvPr/>
            </p:nvSpPr>
            <p:spPr>
              <a:xfrm>
                <a:off x="3356493" y="2204496"/>
                <a:ext cx="64887" cy="64887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바른고딕 UltraLight" panose="00000300000000000000" pitchFamily="2" charset="-127"/>
                  <a:ea typeface="나눔바른고딕 UltraLight" panose="00000300000000000000" pitchFamily="2" charset="-127"/>
                </a:endParaRPr>
              </a:p>
            </p:txBody>
          </p:sp>
        </p:grpSp>
        <p:grpSp>
          <p:nvGrpSpPr>
            <p:cNvPr id="144" name="그룹 143">
              <a:extLst>
                <a:ext uri="{FF2B5EF4-FFF2-40B4-BE49-F238E27FC236}">
                  <a16:creationId xmlns:a16="http://schemas.microsoft.com/office/drawing/2014/main" id="{90B845AD-C221-4CA8-83D6-E679DC1D339B}"/>
                </a:ext>
              </a:extLst>
            </p:cNvPr>
            <p:cNvGrpSpPr/>
            <p:nvPr/>
          </p:nvGrpSpPr>
          <p:grpSpPr>
            <a:xfrm>
              <a:off x="2993756" y="3163936"/>
              <a:ext cx="244744" cy="244744"/>
              <a:chOff x="3176636" y="2033101"/>
              <a:chExt cx="244744" cy="244744"/>
            </a:xfrm>
          </p:grpSpPr>
          <p:sp>
            <p:nvSpPr>
              <p:cNvPr id="163" name="타원 162">
                <a:extLst>
                  <a:ext uri="{FF2B5EF4-FFF2-40B4-BE49-F238E27FC236}">
                    <a16:creationId xmlns:a16="http://schemas.microsoft.com/office/drawing/2014/main" id="{149AF008-14A0-4B31-81AC-E6CF52DEE84C}"/>
                  </a:ext>
                </a:extLst>
              </p:cNvPr>
              <p:cNvSpPr/>
              <p:nvPr/>
            </p:nvSpPr>
            <p:spPr>
              <a:xfrm>
                <a:off x="3176636" y="2033101"/>
                <a:ext cx="244744" cy="244744"/>
              </a:xfrm>
              <a:prstGeom prst="ellipse">
                <a:avLst/>
              </a:prstGeom>
              <a:blipFill>
                <a:blip r:embed="rId5"/>
                <a:stretch>
                  <a:fillRect l="-36167" t="-8279" r="-62577" b="1598"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바른고딕 UltraLight" panose="00000300000000000000" pitchFamily="2" charset="-127"/>
                  <a:ea typeface="나눔바른고딕 UltraLight" panose="00000300000000000000" pitchFamily="2" charset="-127"/>
                </a:endParaRPr>
              </a:p>
            </p:txBody>
          </p:sp>
          <p:sp>
            <p:nvSpPr>
              <p:cNvPr id="164" name="타원 163">
                <a:extLst>
                  <a:ext uri="{FF2B5EF4-FFF2-40B4-BE49-F238E27FC236}">
                    <a16:creationId xmlns:a16="http://schemas.microsoft.com/office/drawing/2014/main" id="{48F56F85-8A67-4C27-924E-4F48115676FC}"/>
                  </a:ext>
                </a:extLst>
              </p:cNvPr>
              <p:cNvSpPr/>
              <p:nvPr/>
            </p:nvSpPr>
            <p:spPr>
              <a:xfrm>
                <a:off x="3356493" y="2204496"/>
                <a:ext cx="64887" cy="64887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바른고딕 UltraLight" panose="00000300000000000000" pitchFamily="2" charset="-127"/>
                  <a:ea typeface="나눔바른고딕 UltraLight" panose="00000300000000000000" pitchFamily="2" charset="-127"/>
                </a:endParaRPr>
              </a:p>
            </p:txBody>
          </p:sp>
        </p:grpSp>
        <p:grpSp>
          <p:nvGrpSpPr>
            <p:cNvPr id="145" name="그룹 144">
              <a:extLst>
                <a:ext uri="{FF2B5EF4-FFF2-40B4-BE49-F238E27FC236}">
                  <a16:creationId xmlns:a16="http://schemas.microsoft.com/office/drawing/2014/main" id="{5D8930A3-84EA-4C6D-AB16-31F50644EF6A}"/>
                </a:ext>
              </a:extLst>
            </p:cNvPr>
            <p:cNvGrpSpPr/>
            <p:nvPr/>
          </p:nvGrpSpPr>
          <p:grpSpPr>
            <a:xfrm>
              <a:off x="2993756" y="4187449"/>
              <a:ext cx="244744" cy="244744"/>
              <a:chOff x="3176636" y="2033101"/>
              <a:chExt cx="244744" cy="244744"/>
            </a:xfrm>
          </p:grpSpPr>
          <p:sp>
            <p:nvSpPr>
              <p:cNvPr id="161" name="타원 160">
                <a:extLst>
                  <a:ext uri="{FF2B5EF4-FFF2-40B4-BE49-F238E27FC236}">
                    <a16:creationId xmlns:a16="http://schemas.microsoft.com/office/drawing/2014/main" id="{33291E06-2B78-4341-947A-546C2B1934A2}"/>
                  </a:ext>
                </a:extLst>
              </p:cNvPr>
              <p:cNvSpPr/>
              <p:nvPr/>
            </p:nvSpPr>
            <p:spPr>
              <a:xfrm>
                <a:off x="3176636" y="2033101"/>
                <a:ext cx="244744" cy="244744"/>
              </a:xfrm>
              <a:prstGeom prst="ellipse">
                <a:avLst/>
              </a:prstGeom>
              <a:blipFill>
                <a:blip r:embed="rId5"/>
                <a:stretch>
                  <a:fillRect l="-36167" t="-8279" r="-62577" b="1598"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바른고딕 UltraLight" panose="00000300000000000000" pitchFamily="2" charset="-127"/>
                  <a:ea typeface="나눔바른고딕 UltraLight" panose="00000300000000000000" pitchFamily="2" charset="-127"/>
                </a:endParaRPr>
              </a:p>
            </p:txBody>
          </p:sp>
          <p:sp>
            <p:nvSpPr>
              <p:cNvPr id="162" name="타원 161">
                <a:extLst>
                  <a:ext uri="{FF2B5EF4-FFF2-40B4-BE49-F238E27FC236}">
                    <a16:creationId xmlns:a16="http://schemas.microsoft.com/office/drawing/2014/main" id="{3EED729A-5727-46B8-91BC-3E98108D86FA}"/>
                  </a:ext>
                </a:extLst>
              </p:cNvPr>
              <p:cNvSpPr/>
              <p:nvPr/>
            </p:nvSpPr>
            <p:spPr>
              <a:xfrm>
                <a:off x="3356493" y="2204496"/>
                <a:ext cx="64887" cy="64887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바른고딕 UltraLight" panose="00000300000000000000" pitchFamily="2" charset="-127"/>
                  <a:ea typeface="나눔바른고딕 UltraLight" panose="00000300000000000000" pitchFamily="2" charset="-127"/>
                </a:endParaRPr>
              </a:p>
            </p:txBody>
          </p:sp>
        </p:grpSp>
        <p:sp>
          <p:nvSpPr>
            <p:cNvPr id="146" name="사각형: 둥근 모서리 145">
              <a:extLst>
                <a:ext uri="{FF2B5EF4-FFF2-40B4-BE49-F238E27FC236}">
                  <a16:creationId xmlns:a16="http://schemas.microsoft.com/office/drawing/2014/main" id="{1A1C6CC8-3B3D-4F31-8D3C-1FAAD5C39AB6}"/>
                </a:ext>
              </a:extLst>
            </p:cNvPr>
            <p:cNvSpPr/>
            <p:nvPr/>
          </p:nvSpPr>
          <p:spPr>
            <a:xfrm>
              <a:off x="3359920" y="2118879"/>
              <a:ext cx="1558671" cy="224657"/>
            </a:xfrm>
            <a:prstGeom prst="roundRect">
              <a:avLst>
                <a:gd name="adj" fmla="val 50000"/>
              </a:avLst>
            </a:prstGeom>
            <a:solidFill>
              <a:srgbClr val="C1DF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chemeClr val="tx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오늘 산책 나오세요</a:t>
              </a:r>
              <a:r>
                <a:rPr lang="en-US" altLang="ko-KR" sz="1000" dirty="0">
                  <a:solidFill>
                    <a:schemeClr val="tx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?</a:t>
              </a:r>
              <a:endParaRPr lang="ko-KR" altLang="en-US" sz="10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147" name="사각형: 둥근 모서리 146">
              <a:extLst>
                <a:ext uri="{FF2B5EF4-FFF2-40B4-BE49-F238E27FC236}">
                  <a16:creationId xmlns:a16="http://schemas.microsoft.com/office/drawing/2014/main" id="{55DC23B6-8D96-433C-BDE3-820DE5CEDEF5}"/>
                </a:ext>
              </a:extLst>
            </p:cNvPr>
            <p:cNvSpPr/>
            <p:nvPr/>
          </p:nvSpPr>
          <p:spPr>
            <a:xfrm>
              <a:off x="3123478" y="5205896"/>
              <a:ext cx="2513142" cy="292319"/>
            </a:xfrm>
            <a:prstGeom prst="roundRect">
              <a:avLst>
                <a:gd name="adj" fmla="val 50000"/>
              </a:avLst>
            </a:prstGeom>
            <a:noFill/>
            <a:ln w="12700">
              <a:solidFill>
                <a:srgbClr val="78ADA9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1200">
                <a:solidFill>
                  <a:schemeClr val="tx1"/>
                </a:solidFill>
                <a:highlight>
                  <a:srgbClr val="B9B9B9"/>
                </a:highlight>
                <a:latin typeface="나눔바른고딕 UltraLight" panose="00000300000000000000" pitchFamily="2" charset="-127"/>
                <a:ea typeface="나눔바른고딕 UltraLight" panose="00000300000000000000" pitchFamily="2" charset="-127"/>
              </a:endParaRPr>
            </a:p>
          </p:txBody>
        </p:sp>
        <p:sp>
          <p:nvSpPr>
            <p:cNvPr id="148" name="사각형: 둥근 모서리 147">
              <a:extLst>
                <a:ext uri="{FF2B5EF4-FFF2-40B4-BE49-F238E27FC236}">
                  <a16:creationId xmlns:a16="http://schemas.microsoft.com/office/drawing/2014/main" id="{97830299-7575-4CA9-AE02-F9A7C1CBAE17}"/>
                </a:ext>
              </a:extLst>
            </p:cNvPr>
            <p:cNvSpPr/>
            <p:nvPr/>
          </p:nvSpPr>
          <p:spPr>
            <a:xfrm>
              <a:off x="3359920" y="3178256"/>
              <a:ext cx="1558670" cy="221962"/>
            </a:xfrm>
            <a:prstGeom prst="roundRect">
              <a:avLst>
                <a:gd name="adj" fmla="val 50000"/>
              </a:avLst>
            </a:prstGeom>
            <a:solidFill>
              <a:srgbClr val="C1DF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>
                  <a:solidFill>
                    <a:schemeClr val="tx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코코 개껌 좋아해요</a:t>
              </a:r>
              <a:r>
                <a:rPr lang="en-US" altLang="ko-KR" sz="1000">
                  <a:solidFill>
                    <a:schemeClr val="tx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?</a:t>
              </a:r>
              <a:endParaRPr lang="ko-KR" altLang="en-US" sz="100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149" name="사각형: 둥근 모서리 148">
              <a:extLst>
                <a:ext uri="{FF2B5EF4-FFF2-40B4-BE49-F238E27FC236}">
                  <a16:creationId xmlns:a16="http://schemas.microsoft.com/office/drawing/2014/main" id="{E4687E41-CC19-48C0-91FA-8A1B96391D74}"/>
                </a:ext>
              </a:extLst>
            </p:cNvPr>
            <p:cNvSpPr/>
            <p:nvPr/>
          </p:nvSpPr>
          <p:spPr>
            <a:xfrm>
              <a:off x="4419600" y="3701381"/>
              <a:ext cx="1270178" cy="248208"/>
            </a:xfrm>
            <a:prstGeom prst="roundRect">
              <a:avLst>
                <a:gd name="adj" fmla="val 50000"/>
              </a:avLst>
            </a:prstGeom>
            <a:solidFill>
              <a:srgbClr val="4E87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엄청 좋아해요</a:t>
              </a:r>
              <a:r>
                <a:rPr lang="en-US" altLang="ko-KR" sz="100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!</a:t>
              </a:r>
              <a:endParaRPr lang="ko-KR" altLang="en-US" sz="100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150" name="사각형: 둥근 모서리 149">
              <a:extLst>
                <a:ext uri="{FF2B5EF4-FFF2-40B4-BE49-F238E27FC236}">
                  <a16:creationId xmlns:a16="http://schemas.microsoft.com/office/drawing/2014/main" id="{333578E6-B083-4A72-9BDA-49C80E730597}"/>
                </a:ext>
              </a:extLst>
            </p:cNvPr>
            <p:cNvSpPr/>
            <p:nvPr/>
          </p:nvSpPr>
          <p:spPr>
            <a:xfrm>
              <a:off x="3359920" y="4206298"/>
              <a:ext cx="1326135" cy="244744"/>
            </a:xfrm>
            <a:prstGeom prst="roundRect">
              <a:avLst>
                <a:gd name="adj" fmla="val 50000"/>
              </a:avLst>
            </a:prstGeom>
            <a:solidFill>
              <a:srgbClr val="C1DF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>
                  <a:solidFill>
                    <a:schemeClr val="tx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오늘 챙겨갈게요</a:t>
              </a:r>
              <a:r>
                <a:rPr lang="en-US" altLang="ko-KR" sz="1000">
                  <a:solidFill>
                    <a:schemeClr val="tx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!</a:t>
              </a:r>
              <a:endParaRPr lang="ko-KR" altLang="en-US" sz="100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pic>
          <p:nvPicPr>
            <p:cNvPr id="151" name="Picture 2">
              <a:extLst>
                <a:ext uri="{FF2B5EF4-FFF2-40B4-BE49-F238E27FC236}">
                  <a16:creationId xmlns:a16="http://schemas.microsoft.com/office/drawing/2014/main" id="{28BDEB56-0FDD-4F3C-B690-F873A6E9E3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5301670" y="5239575"/>
              <a:ext cx="221293" cy="2212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2" name="사각형: 둥근 모서리 151">
              <a:extLst>
                <a:ext uri="{FF2B5EF4-FFF2-40B4-BE49-F238E27FC236}">
                  <a16:creationId xmlns:a16="http://schemas.microsoft.com/office/drawing/2014/main" id="{28EF3AFF-E1BF-4B39-9FB0-65ED311BA2FB}"/>
                </a:ext>
              </a:extLst>
            </p:cNvPr>
            <p:cNvSpPr/>
            <p:nvPr/>
          </p:nvSpPr>
          <p:spPr>
            <a:xfrm>
              <a:off x="5166360" y="4609443"/>
              <a:ext cx="501579" cy="236371"/>
            </a:xfrm>
            <a:prstGeom prst="roundRect">
              <a:avLst>
                <a:gd name="adj" fmla="val 50000"/>
              </a:avLst>
            </a:prstGeom>
            <a:solidFill>
              <a:srgbClr val="4E87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…</a:t>
              </a:r>
              <a:endParaRPr lang="ko-KR" altLang="en-US" sz="100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cxnSp>
          <p:nvCxnSpPr>
            <p:cNvPr id="153" name="직선 연결선 152">
              <a:extLst>
                <a:ext uri="{FF2B5EF4-FFF2-40B4-BE49-F238E27FC236}">
                  <a16:creationId xmlns:a16="http://schemas.microsoft.com/office/drawing/2014/main" id="{0BEEF852-A3CF-4E91-9749-320C8AE118C4}"/>
                </a:ext>
              </a:extLst>
            </p:cNvPr>
            <p:cNvCxnSpPr>
              <a:cxnSpLocks/>
            </p:cNvCxnSpPr>
            <p:nvPr/>
          </p:nvCxnSpPr>
          <p:spPr>
            <a:xfrm>
              <a:off x="3292200" y="5279499"/>
              <a:ext cx="0" cy="14753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3ABF95CC-FF96-4402-9F7B-A2B88260CC61}"/>
                </a:ext>
              </a:extLst>
            </p:cNvPr>
            <p:cNvSpPr txBox="1"/>
            <p:nvPr/>
          </p:nvSpPr>
          <p:spPr>
            <a:xfrm>
              <a:off x="2981790" y="483634"/>
              <a:ext cx="2902833" cy="5612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i="1">
                  <a:solidFill>
                    <a:schemeClr val="bg1"/>
                  </a:solidFill>
                  <a:latin typeface="Futura Lt BT" panose="020B0402020204020303" pitchFamily="34" charset="0"/>
                  <a:ea typeface="Roboto" panose="02000000000000000000" pitchFamily="2" charset="0"/>
                </a:rPr>
                <a:t>S</a:t>
              </a:r>
              <a:r>
                <a:rPr lang="en-US" altLang="ko-KR" sz="2800" i="1">
                  <a:solidFill>
                    <a:srgbClr val="EEC8DE"/>
                  </a:solidFill>
                  <a:latin typeface="Futura Hv BT" panose="020B0702020204020204" pitchFamily="34" charset="0"/>
                  <a:ea typeface="Roboto" panose="02000000000000000000" pitchFamily="2" charset="0"/>
                </a:rPr>
                <a:t>PET</a:t>
              </a:r>
              <a:r>
                <a:rPr lang="en-US" altLang="ko-KR" sz="2800" i="1">
                  <a:solidFill>
                    <a:schemeClr val="bg1"/>
                  </a:solidFill>
                  <a:latin typeface="Futura Lt BT" panose="020B0402020204020303" pitchFamily="34" charset="0"/>
                  <a:ea typeface="Roboto" panose="02000000000000000000" pitchFamily="2" charset="0"/>
                </a:rPr>
                <a:t>CIAL</a:t>
              </a:r>
              <a:endParaRPr lang="ko-KR" altLang="en-US" sz="2800">
                <a:solidFill>
                  <a:schemeClr val="bg1"/>
                </a:solidFill>
                <a:latin typeface="나눔스퀘어라운드 Bold" panose="020B0600000101010101" pitchFamily="50" charset="-127"/>
                <a:ea typeface="THE왼손잡이" panose="02020603020101020101" pitchFamily="18" charset="-127"/>
                <a:cs typeface="Baloo" panose="03080902040302020200" pitchFamily="66" charset="0"/>
              </a:endParaRPr>
            </a:p>
          </p:txBody>
        </p:sp>
        <p:grpSp>
          <p:nvGrpSpPr>
            <p:cNvPr id="155" name="그룹 154">
              <a:extLst>
                <a:ext uri="{FF2B5EF4-FFF2-40B4-BE49-F238E27FC236}">
                  <a16:creationId xmlns:a16="http://schemas.microsoft.com/office/drawing/2014/main" id="{D38F0333-5952-448F-A10F-AD6A49BCCAB5}"/>
                </a:ext>
              </a:extLst>
            </p:cNvPr>
            <p:cNvGrpSpPr/>
            <p:nvPr/>
          </p:nvGrpSpPr>
          <p:grpSpPr>
            <a:xfrm>
              <a:off x="2782516" y="5668698"/>
              <a:ext cx="3084853" cy="374255"/>
              <a:chOff x="2782516" y="5668698"/>
              <a:chExt cx="3084853" cy="374255"/>
            </a:xfrm>
          </p:grpSpPr>
          <p:sp>
            <p:nvSpPr>
              <p:cNvPr id="156" name="사각형: 둥근 위쪽 모서리 155">
                <a:extLst>
                  <a:ext uri="{FF2B5EF4-FFF2-40B4-BE49-F238E27FC236}">
                    <a16:creationId xmlns:a16="http://schemas.microsoft.com/office/drawing/2014/main" id="{4557BF37-4F1D-4D08-9787-2B89694AF6E8}"/>
                  </a:ext>
                </a:extLst>
              </p:cNvPr>
              <p:cNvSpPr/>
              <p:nvPr/>
            </p:nvSpPr>
            <p:spPr>
              <a:xfrm>
                <a:off x="2782516" y="5668698"/>
                <a:ext cx="3084853" cy="374255"/>
              </a:xfrm>
              <a:prstGeom prst="round2Same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114300" dist="38100" dir="16200000" algn="ctr" rotWithShape="0">
                  <a:schemeClr val="tx1">
                    <a:alpha val="1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7" name="직사각형 156">
                <a:extLst>
                  <a:ext uri="{FF2B5EF4-FFF2-40B4-BE49-F238E27FC236}">
                    <a16:creationId xmlns:a16="http://schemas.microsoft.com/office/drawing/2014/main" id="{3E983B2B-D6E2-4D4A-9B31-B5DBE3FF4C2A}"/>
                  </a:ext>
                </a:extLst>
              </p:cNvPr>
              <p:cNvSpPr/>
              <p:nvPr/>
            </p:nvSpPr>
            <p:spPr>
              <a:xfrm>
                <a:off x="3126954" y="5764429"/>
                <a:ext cx="203292" cy="196191"/>
              </a:xfrm>
              <a:prstGeom prst="rect">
                <a:avLst/>
              </a:prstGeom>
              <a:blipFill dpi="0" rotWithShape="1">
                <a:blip r:embed="rId13">
                  <a:alphaModFix amt="30000"/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_ac Light" panose="020B0600000101010101" pitchFamily="50" charset="-127"/>
                  <a:ea typeface="나눔스퀘어_ac Light" panose="020B0600000101010101" pitchFamily="50" charset="-127"/>
                </a:endParaRPr>
              </a:p>
            </p:txBody>
          </p:sp>
          <p:sp>
            <p:nvSpPr>
              <p:cNvPr id="158" name="직사각형 157">
                <a:extLst>
                  <a:ext uri="{FF2B5EF4-FFF2-40B4-BE49-F238E27FC236}">
                    <a16:creationId xmlns:a16="http://schemas.microsoft.com/office/drawing/2014/main" id="{3B49AF42-236B-47EF-8904-7C4FAF3CA52A}"/>
                  </a:ext>
                </a:extLst>
              </p:cNvPr>
              <p:cNvSpPr/>
              <p:nvPr/>
            </p:nvSpPr>
            <p:spPr>
              <a:xfrm>
                <a:off x="3823593" y="5756242"/>
                <a:ext cx="276642" cy="184986"/>
              </a:xfrm>
              <a:prstGeom prst="rect">
                <a:avLst/>
              </a:prstGeom>
              <a:blipFill dpi="0" rotWithShape="1">
                <a:blip r:embed="rId14">
                  <a:alphaModFix amt="30000"/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_ac Light" panose="020B0600000101010101" pitchFamily="50" charset="-127"/>
                  <a:ea typeface="나눔스퀘어_ac Light" panose="020B0600000101010101" pitchFamily="50" charset="-127"/>
                </a:endParaRPr>
              </a:p>
            </p:txBody>
          </p:sp>
          <p:sp>
            <p:nvSpPr>
              <p:cNvPr id="159" name="직사각형 158">
                <a:extLst>
                  <a:ext uri="{FF2B5EF4-FFF2-40B4-BE49-F238E27FC236}">
                    <a16:creationId xmlns:a16="http://schemas.microsoft.com/office/drawing/2014/main" id="{30D997B2-E605-4447-81BC-AD621DAEAF91}"/>
                  </a:ext>
                </a:extLst>
              </p:cNvPr>
              <p:cNvSpPr/>
              <p:nvPr/>
            </p:nvSpPr>
            <p:spPr>
              <a:xfrm>
                <a:off x="5356025" y="5768540"/>
                <a:ext cx="225927" cy="181880"/>
              </a:xfrm>
              <a:prstGeom prst="rect">
                <a:avLst/>
              </a:prstGeom>
              <a:blipFill dpi="0" rotWithShape="1">
                <a:blip r:embed="rId15">
                  <a:alphaModFix amt="30000"/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_ac Light" panose="020B0600000101010101" pitchFamily="50" charset="-127"/>
                  <a:ea typeface="나눔스퀘어_ac Light" panose="020B0600000101010101" pitchFamily="50" charset="-127"/>
                </a:endParaRPr>
              </a:p>
            </p:txBody>
          </p:sp>
          <p:sp>
            <p:nvSpPr>
              <p:cNvPr id="160" name="직사각형 159">
                <a:extLst>
                  <a:ext uri="{FF2B5EF4-FFF2-40B4-BE49-F238E27FC236}">
                    <a16:creationId xmlns:a16="http://schemas.microsoft.com/office/drawing/2014/main" id="{2F362248-5DB4-49EF-B3B7-F5E1358747FF}"/>
                  </a:ext>
                </a:extLst>
              </p:cNvPr>
              <p:cNvSpPr/>
              <p:nvPr/>
            </p:nvSpPr>
            <p:spPr>
              <a:xfrm>
                <a:off x="4607971" y="5729886"/>
                <a:ext cx="238440" cy="234644"/>
              </a:xfrm>
              <a:prstGeom prst="rect">
                <a:avLst/>
              </a:prstGeom>
              <a:blipFill dpi="0" rotWithShape="1">
                <a:blip r:embed="rId16"/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바른고딕 UltraLight" panose="00000300000000000000" pitchFamily="2" charset="-127"/>
                  <a:ea typeface="나눔바른고딕 UltraLight" panose="00000300000000000000" pitchFamily="2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28497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그리기이(가) 표시된 사진&#10;&#10;자동 생성된 설명">
            <a:extLst>
              <a:ext uri="{FF2B5EF4-FFF2-40B4-BE49-F238E27FC236}">
                <a16:creationId xmlns:a16="http://schemas.microsoft.com/office/drawing/2014/main" id="{41BF69CD-C572-47DF-BD6A-CBD8E86CE1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552"/>
            <a:ext cx="12192000" cy="6816896"/>
          </a:xfrm>
          <a:prstGeom prst="rect">
            <a:avLst/>
          </a:prstGeom>
        </p:spPr>
      </p:pic>
      <p:grpSp>
        <p:nvGrpSpPr>
          <p:cNvPr id="166" name="그룹 165">
            <a:extLst>
              <a:ext uri="{FF2B5EF4-FFF2-40B4-BE49-F238E27FC236}">
                <a16:creationId xmlns:a16="http://schemas.microsoft.com/office/drawing/2014/main" id="{36927AE2-D83E-42F2-87B6-4C78A75BFA2D}"/>
              </a:ext>
            </a:extLst>
          </p:cNvPr>
          <p:cNvGrpSpPr/>
          <p:nvPr/>
        </p:nvGrpSpPr>
        <p:grpSpPr>
          <a:xfrm>
            <a:off x="4927923" y="632862"/>
            <a:ext cx="3104282" cy="5760000"/>
            <a:chOff x="989972" y="699269"/>
            <a:chExt cx="3104282" cy="5760000"/>
          </a:xfrm>
        </p:grpSpPr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7644C620-5E58-4682-9A6B-A13CB9777AB5}"/>
                </a:ext>
              </a:extLst>
            </p:cNvPr>
            <p:cNvSpPr>
              <a:spLocks/>
            </p:cNvSpPr>
            <p:nvPr/>
          </p:nvSpPr>
          <p:spPr>
            <a:xfrm>
              <a:off x="996776" y="699269"/>
              <a:ext cx="3094276" cy="5740770"/>
            </a:xfrm>
            <a:prstGeom prst="rect">
              <a:avLst/>
            </a:prstGeom>
            <a:solidFill>
              <a:srgbClr val="78ADA9"/>
            </a:solidFill>
            <a:ln>
              <a:noFill/>
            </a:ln>
            <a:effectLst>
              <a:outerShdw blurRad="50800" dist="38100" dir="13200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03" name="타원 102">
              <a:extLst>
                <a:ext uri="{FF2B5EF4-FFF2-40B4-BE49-F238E27FC236}">
                  <a16:creationId xmlns:a16="http://schemas.microsoft.com/office/drawing/2014/main" id="{5AD4C0AE-C435-447E-81EB-D60210DA7474}"/>
                </a:ext>
              </a:extLst>
            </p:cNvPr>
            <p:cNvSpPr/>
            <p:nvPr/>
          </p:nvSpPr>
          <p:spPr>
            <a:xfrm>
              <a:off x="998246" y="2814773"/>
              <a:ext cx="3096008" cy="853744"/>
            </a:xfrm>
            <a:custGeom>
              <a:avLst/>
              <a:gdLst>
                <a:gd name="connsiteX0" fmla="*/ 0 w 3096000"/>
                <a:gd name="connsiteY0" fmla="*/ 331475 h 662949"/>
                <a:gd name="connsiteX1" fmla="*/ 1548000 w 3096000"/>
                <a:gd name="connsiteY1" fmla="*/ 0 h 662949"/>
                <a:gd name="connsiteX2" fmla="*/ 3096000 w 3096000"/>
                <a:gd name="connsiteY2" fmla="*/ 331475 h 662949"/>
                <a:gd name="connsiteX3" fmla="*/ 1548000 w 3096000"/>
                <a:gd name="connsiteY3" fmla="*/ 662950 h 662949"/>
                <a:gd name="connsiteX4" fmla="*/ 0 w 3096000"/>
                <a:gd name="connsiteY4" fmla="*/ 331475 h 662949"/>
                <a:gd name="connsiteX0" fmla="*/ 0 w 3136640"/>
                <a:gd name="connsiteY0" fmla="*/ 321330 h 662979"/>
                <a:gd name="connsiteX1" fmla="*/ 1588640 w 3136640"/>
                <a:gd name="connsiteY1" fmla="*/ 15 h 662979"/>
                <a:gd name="connsiteX2" fmla="*/ 3136640 w 3136640"/>
                <a:gd name="connsiteY2" fmla="*/ 331490 h 662979"/>
                <a:gd name="connsiteX3" fmla="*/ 1588640 w 3136640"/>
                <a:gd name="connsiteY3" fmla="*/ 662965 h 662979"/>
                <a:gd name="connsiteX4" fmla="*/ 0 w 3136640"/>
                <a:gd name="connsiteY4" fmla="*/ 321330 h 662979"/>
                <a:gd name="connsiteX0" fmla="*/ 2 w 3136642"/>
                <a:gd name="connsiteY0" fmla="*/ 387591 h 729240"/>
                <a:gd name="connsiteX1" fmla="*/ 1578349 w 3136642"/>
                <a:gd name="connsiteY1" fmla="*/ 7 h 729240"/>
                <a:gd name="connsiteX2" fmla="*/ 3136642 w 3136642"/>
                <a:gd name="connsiteY2" fmla="*/ 397751 h 729240"/>
                <a:gd name="connsiteX3" fmla="*/ 1588642 w 3136642"/>
                <a:gd name="connsiteY3" fmla="*/ 729226 h 729240"/>
                <a:gd name="connsiteX4" fmla="*/ 2 w 3136642"/>
                <a:gd name="connsiteY4" fmla="*/ 387591 h 729240"/>
                <a:gd name="connsiteX0" fmla="*/ 8 w 3136648"/>
                <a:gd name="connsiteY0" fmla="*/ 453858 h 795507"/>
                <a:gd name="connsiteX1" fmla="*/ 1568062 w 3136648"/>
                <a:gd name="connsiteY1" fmla="*/ 6 h 795507"/>
                <a:gd name="connsiteX2" fmla="*/ 3136648 w 3136648"/>
                <a:gd name="connsiteY2" fmla="*/ 464018 h 795507"/>
                <a:gd name="connsiteX3" fmla="*/ 1588648 w 3136648"/>
                <a:gd name="connsiteY3" fmla="*/ 795493 h 795507"/>
                <a:gd name="connsiteX4" fmla="*/ 8 w 3136648"/>
                <a:gd name="connsiteY4" fmla="*/ 453858 h 795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36648" h="795507">
                  <a:moveTo>
                    <a:pt x="8" y="453858"/>
                  </a:moveTo>
                  <a:cubicBezTo>
                    <a:pt x="-3423" y="321277"/>
                    <a:pt x="1045289" y="-1687"/>
                    <a:pt x="1568062" y="6"/>
                  </a:cubicBezTo>
                  <a:cubicBezTo>
                    <a:pt x="2090835" y="1699"/>
                    <a:pt x="3136648" y="280949"/>
                    <a:pt x="3136648" y="464018"/>
                  </a:cubicBezTo>
                  <a:cubicBezTo>
                    <a:pt x="3136648" y="647087"/>
                    <a:pt x="2111421" y="797186"/>
                    <a:pt x="1588648" y="795493"/>
                  </a:cubicBezTo>
                  <a:cubicBezTo>
                    <a:pt x="1065875" y="793800"/>
                    <a:pt x="3439" y="586439"/>
                    <a:pt x="8" y="45385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04" name="사각형: 둥근 모서리 103">
              <a:extLst>
                <a:ext uri="{FF2B5EF4-FFF2-40B4-BE49-F238E27FC236}">
                  <a16:creationId xmlns:a16="http://schemas.microsoft.com/office/drawing/2014/main" id="{376D355F-488D-4653-A1E1-9C8FD56A2597}"/>
                </a:ext>
              </a:extLst>
            </p:cNvPr>
            <p:cNvSpPr/>
            <p:nvPr/>
          </p:nvSpPr>
          <p:spPr>
            <a:xfrm>
              <a:off x="989972" y="3320492"/>
              <a:ext cx="3103200" cy="3138777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105" name="그림 104">
              <a:extLst>
                <a:ext uri="{FF2B5EF4-FFF2-40B4-BE49-F238E27FC236}">
                  <a16:creationId xmlns:a16="http://schemas.microsoft.com/office/drawing/2014/main" id="{4527B902-202C-4852-8F8C-3633613663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 amt="5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475" t="5721" r="6851" b="7157"/>
            <a:stretch/>
          </p:blipFill>
          <p:spPr>
            <a:xfrm>
              <a:off x="3313488" y="2827119"/>
              <a:ext cx="471946" cy="45339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bg1"/>
              </a:solidFill>
            </a:ln>
            <a:effectLst>
              <a:outerShdw blurRad="673100" dist="50800" dir="5400000" algn="ctr" rotWithShape="0">
                <a:srgbClr val="000000">
                  <a:alpha val="23000"/>
                </a:srgbClr>
              </a:outerShdw>
            </a:effectLst>
          </p:spPr>
        </p:pic>
        <p:pic>
          <p:nvPicPr>
            <p:cNvPr id="106" name="Picture 6" descr="강아지 헥헥">
              <a:extLst>
                <a:ext uri="{FF2B5EF4-FFF2-40B4-BE49-F238E27FC236}">
                  <a16:creationId xmlns:a16="http://schemas.microsoft.com/office/drawing/2014/main" id="{1954E52E-F023-4CD6-813D-3BF5BF3FEAE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644" r="18658" b="11017"/>
            <a:stretch/>
          </p:blipFill>
          <p:spPr bwMode="auto">
            <a:xfrm>
              <a:off x="1325951" y="2158643"/>
              <a:ext cx="1672455" cy="1627528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4CA5354D-F74E-4AD6-8437-4638521D3CE7}"/>
                </a:ext>
              </a:extLst>
            </p:cNvPr>
            <p:cNvSpPr txBox="1"/>
            <p:nvPr/>
          </p:nvSpPr>
          <p:spPr>
            <a:xfrm>
              <a:off x="1205762" y="3861571"/>
              <a:ext cx="1730883" cy="3752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>
                  <a:ln>
                    <a:noFill/>
                  </a:ln>
                  <a:solidFill>
                    <a:srgbClr val="598F8B"/>
                  </a:solidFill>
                  <a:effectLst/>
                  <a:uLnTx/>
                  <a:uFillTx/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+mn-cs"/>
                </a:rPr>
                <a:t>Corgi</a:t>
              </a: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598F8B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endParaRP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E772C88A-FF70-460C-BA3E-C29DC5AFEAF5}"/>
                </a:ext>
              </a:extLst>
            </p:cNvPr>
            <p:cNvSpPr txBox="1"/>
            <p:nvPr/>
          </p:nvSpPr>
          <p:spPr>
            <a:xfrm>
              <a:off x="1217131" y="4196208"/>
              <a:ext cx="70724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+mn-cs"/>
                </a:rPr>
                <a:t>Corgi</a:t>
              </a:r>
              <a:endParaRPr kumimoji="0" lang="ko-KR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endParaRP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0C7A8874-8091-4945-8C3C-0CFDA5D67484}"/>
                </a:ext>
              </a:extLst>
            </p:cNvPr>
            <p:cNvSpPr txBox="1"/>
            <p:nvPr/>
          </p:nvSpPr>
          <p:spPr>
            <a:xfrm>
              <a:off x="1217130" y="4419604"/>
              <a:ext cx="127175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+mn-cs"/>
                </a:rPr>
                <a:t>6~8</a:t>
              </a:r>
              <a:r>
                <a:rPr kumimoji="0" lang="ko-KR" altLang="en-US" sz="11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+mn-cs"/>
                </a:rPr>
                <a:t> </a:t>
              </a:r>
              <a:r>
                <a:rPr kumimoji="0" lang="en-US" altLang="ko-KR" sz="11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+mn-cs"/>
                </a:rPr>
                <a:t>month</a:t>
              </a:r>
              <a:r>
                <a:rPr kumimoji="0" lang="ko-KR" altLang="en-US" sz="11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+mn-cs"/>
                </a:rPr>
                <a:t> </a:t>
              </a:r>
              <a:r>
                <a:rPr kumimoji="0" lang="en-US" altLang="ko-KR" sz="11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+mn-cs"/>
                </a:rPr>
                <a:t>old</a:t>
              </a:r>
              <a:r>
                <a:rPr kumimoji="0" lang="ko-KR" altLang="en-US" sz="11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+mn-cs"/>
                </a:rPr>
                <a:t> </a:t>
              </a:r>
            </a:p>
          </p:txBody>
        </p:sp>
        <p:grpSp>
          <p:nvGrpSpPr>
            <p:cNvPr id="124" name="그룹 123">
              <a:extLst>
                <a:ext uri="{FF2B5EF4-FFF2-40B4-BE49-F238E27FC236}">
                  <a16:creationId xmlns:a16="http://schemas.microsoft.com/office/drawing/2014/main" id="{C24B5EF4-ECC0-427E-A8FF-B248858E5A3F}"/>
                </a:ext>
              </a:extLst>
            </p:cNvPr>
            <p:cNvGrpSpPr/>
            <p:nvPr/>
          </p:nvGrpSpPr>
          <p:grpSpPr>
            <a:xfrm>
              <a:off x="2366831" y="3917468"/>
              <a:ext cx="284312" cy="261566"/>
              <a:chOff x="6119466" y="3842191"/>
              <a:chExt cx="284312" cy="261566"/>
            </a:xfrm>
          </p:grpSpPr>
          <p:sp>
            <p:nvSpPr>
              <p:cNvPr id="120" name="타원 119">
                <a:extLst>
                  <a:ext uri="{FF2B5EF4-FFF2-40B4-BE49-F238E27FC236}">
                    <a16:creationId xmlns:a16="http://schemas.microsoft.com/office/drawing/2014/main" id="{418ECBD5-7F88-4FC3-BBBE-40A3B19B4280}"/>
                  </a:ext>
                </a:extLst>
              </p:cNvPr>
              <p:cNvSpPr/>
              <p:nvPr/>
            </p:nvSpPr>
            <p:spPr>
              <a:xfrm>
                <a:off x="6119466" y="3842191"/>
                <a:ext cx="284312" cy="261566"/>
              </a:xfrm>
              <a:prstGeom prst="ellipse">
                <a:avLst/>
              </a:prstGeom>
              <a:solidFill>
                <a:srgbClr val="4C868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pic>
            <p:nvPicPr>
              <p:cNvPr id="121" name="그림 120" descr="그리기이(가) 표시된 사진&#10;&#10;자동 생성된 설명">
                <a:extLst>
                  <a:ext uri="{FF2B5EF4-FFF2-40B4-BE49-F238E27FC236}">
                    <a16:creationId xmlns:a16="http://schemas.microsoft.com/office/drawing/2014/main" id="{4193CBE4-C77E-44E1-AD34-A3392F604E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66095" y="3894701"/>
                <a:ext cx="195220" cy="177683"/>
              </a:xfrm>
              <a:prstGeom prst="rect">
                <a:avLst/>
              </a:prstGeom>
            </p:spPr>
          </p:pic>
        </p:grpSp>
        <p:sp>
          <p:nvSpPr>
            <p:cNvPr id="122" name="하트 121">
              <a:extLst>
                <a:ext uri="{FF2B5EF4-FFF2-40B4-BE49-F238E27FC236}">
                  <a16:creationId xmlns:a16="http://schemas.microsoft.com/office/drawing/2014/main" id="{9DDB1A42-F3B9-4771-B359-2D38291B5146}"/>
                </a:ext>
              </a:extLst>
            </p:cNvPr>
            <p:cNvSpPr/>
            <p:nvPr/>
          </p:nvSpPr>
          <p:spPr>
            <a:xfrm>
              <a:off x="2282842" y="5705279"/>
              <a:ext cx="452289" cy="404154"/>
            </a:xfrm>
            <a:custGeom>
              <a:avLst/>
              <a:gdLst>
                <a:gd name="connsiteX0" fmla="*/ 271401 w 542801"/>
                <a:gd name="connsiteY0" fmla="*/ 122005 h 488018"/>
                <a:gd name="connsiteX1" fmla="*/ 271401 w 542801"/>
                <a:gd name="connsiteY1" fmla="*/ 488018 h 488018"/>
                <a:gd name="connsiteX2" fmla="*/ 271401 w 542801"/>
                <a:gd name="connsiteY2" fmla="*/ 122005 h 488018"/>
                <a:gd name="connsiteX0" fmla="*/ 278673 w 546796"/>
                <a:gd name="connsiteY0" fmla="*/ 115960 h 481973"/>
                <a:gd name="connsiteX1" fmla="*/ 271053 w 546796"/>
                <a:gd name="connsiteY1" fmla="*/ 481973 h 481973"/>
                <a:gd name="connsiteX2" fmla="*/ 278673 w 546796"/>
                <a:gd name="connsiteY2" fmla="*/ 115960 h 481973"/>
                <a:gd name="connsiteX0" fmla="*/ 278673 w 527834"/>
                <a:gd name="connsiteY0" fmla="*/ 115960 h 481973"/>
                <a:gd name="connsiteX1" fmla="*/ 271053 w 527834"/>
                <a:gd name="connsiteY1" fmla="*/ 481973 h 481973"/>
                <a:gd name="connsiteX2" fmla="*/ 278673 w 527834"/>
                <a:gd name="connsiteY2" fmla="*/ 115960 h 481973"/>
                <a:gd name="connsiteX0" fmla="*/ 260220 w 509381"/>
                <a:gd name="connsiteY0" fmla="*/ 79499 h 445512"/>
                <a:gd name="connsiteX1" fmla="*/ 252600 w 509381"/>
                <a:gd name="connsiteY1" fmla="*/ 445512 h 445512"/>
                <a:gd name="connsiteX2" fmla="*/ 260220 w 509381"/>
                <a:gd name="connsiteY2" fmla="*/ 79499 h 445512"/>
                <a:gd name="connsiteX0" fmla="*/ 260220 w 509381"/>
                <a:gd name="connsiteY0" fmla="*/ 79499 h 445512"/>
                <a:gd name="connsiteX1" fmla="*/ 252600 w 509381"/>
                <a:gd name="connsiteY1" fmla="*/ 445512 h 445512"/>
                <a:gd name="connsiteX2" fmla="*/ 260220 w 509381"/>
                <a:gd name="connsiteY2" fmla="*/ 79499 h 445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9381" h="445512">
                  <a:moveTo>
                    <a:pt x="260220" y="79499"/>
                  </a:moveTo>
                  <a:cubicBezTo>
                    <a:pt x="297103" y="-121359"/>
                    <a:pt x="806709" y="79499"/>
                    <a:pt x="252600" y="445512"/>
                  </a:cubicBezTo>
                  <a:cubicBezTo>
                    <a:pt x="-301510" y="79499"/>
                    <a:pt x="223336" y="-113739"/>
                    <a:pt x="260220" y="79499"/>
                  </a:cubicBezTo>
                  <a:close/>
                </a:path>
              </a:pathLst>
            </a:custGeom>
            <a:solidFill>
              <a:srgbClr val="FFC9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8" name="사각형: 둥근 모서리 56">
              <a:extLst>
                <a:ext uri="{FF2B5EF4-FFF2-40B4-BE49-F238E27FC236}">
                  <a16:creationId xmlns:a16="http://schemas.microsoft.com/office/drawing/2014/main" id="{E0063BED-AFB4-4832-8C48-EC064333C9E6}"/>
                </a:ext>
              </a:extLst>
            </p:cNvPr>
            <p:cNvSpPr/>
            <p:nvPr/>
          </p:nvSpPr>
          <p:spPr>
            <a:xfrm rot="16200000">
              <a:off x="2804389" y="4225617"/>
              <a:ext cx="819698" cy="1753628"/>
            </a:xfrm>
            <a:prstGeom prst="round2Same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25400" dir="10800000" sx="102000" sy="102000" algn="r" rotWithShape="0">
                <a:schemeClr val="bg1">
                  <a:lumMod val="65000"/>
                  <a:alpha val="28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7F64F7B9-FFA9-483E-9CCD-7B9AFD5C8D01}"/>
                </a:ext>
              </a:extLst>
            </p:cNvPr>
            <p:cNvSpPr/>
            <p:nvPr/>
          </p:nvSpPr>
          <p:spPr>
            <a:xfrm>
              <a:off x="2583026" y="4827765"/>
              <a:ext cx="145279" cy="125052"/>
            </a:xfrm>
            <a:prstGeom prst="rect">
              <a:avLst/>
            </a:prstGeom>
            <a:noFill/>
            <a:ln>
              <a:solidFill>
                <a:srgbClr val="8CC3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solidFill>
                    <a:srgbClr val="8CC3B0"/>
                  </a:solidFill>
                </a:ln>
                <a:noFill/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endParaRPr>
            </a:p>
          </p:txBody>
        </p:sp>
        <p:sp>
          <p:nvSpPr>
            <p:cNvPr id="130" name="L 도형 129">
              <a:extLst>
                <a:ext uri="{FF2B5EF4-FFF2-40B4-BE49-F238E27FC236}">
                  <a16:creationId xmlns:a16="http://schemas.microsoft.com/office/drawing/2014/main" id="{A4BAE799-00B0-4061-8911-2B45712FBD1D}"/>
                </a:ext>
              </a:extLst>
            </p:cNvPr>
            <p:cNvSpPr/>
            <p:nvPr/>
          </p:nvSpPr>
          <p:spPr>
            <a:xfrm rot="18744801">
              <a:off x="2617856" y="4811121"/>
              <a:ext cx="139952" cy="86555"/>
            </a:xfrm>
            <a:prstGeom prst="corner">
              <a:avLst>
                <a:gd name="adj1" fmla="val 21229"/>
                <a:gd name="adj2" fmla="val 21164"/>
              </a:avLst>
            </a:prstGeom>
            <a:solidFill>
              <a:srgbClr val="027B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endParaRP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816540CE-2E91-4E01-9AA1-5F46DCA6B485}"/>
                </a:ext>
              </a:extLst>
            </p:cNvPr>
            <p:cNvSpPr/>
            <p:nvPr/>
          </p:nvSpPr>
          <p:spPr>
            <a:xfrm>
              <a:off x="2582202" y="5017743"/>
              <a:ext cx="145279" cy="125052"/>
            </a:xfrm>
            <a:prstGeom prst="rect">
              <a:avLst/>
            </a:prstGeom>
            <a:noFill/>
            <a:ln>
              <a:solidFill>
                <a:srgbClr val="8CC3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solidFill>
                    <a:srgbClr val="8CC3B0"/>
                  </a:solidFill>
                </a:ln>
                <a:noFill/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endParaRP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AD44BDBB-C570-4487-B3AC-02B5797910A4}"/>
                </a:ext>
              </a:extLst>
            </p:cNvPr>
            <p:cNvSpPr/>
            <p:nvPr/>
          </p:nvSpPr>
          <p:spPr>
            <a:xfrm>
              <a:off x="2582202" y="5202668"/>
              <a:ext cx="145279" cy="125052"/>
            </a:xfrm>
            <a:prstGeom prst="rect">
              <a:avLst/>
            </a:prstGeom>
            <a:noFill/>
            <a:ln>
              <a:solidFill>
                <a:srgbClr val="8CC3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solidFill>
                    <a:srgbClr val="8CC3B0"/>
                  </a:solidFill>
                </a:ln>
                <a:noFill/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endParaRPr>
            </a:p>
          </p:txBody>
        </p:sp>
        <p:sp>
          <p:nvSpPr>
            <p:cNvPr id="133" name="L 도형 132">
              <a:extLst>
                <a:ext uri="{FF2B5EF4-FFF2-40B4-BE49-F238E27FC236}">
                  <a16:creationId xmlns:a16="http://schemas.microsoft.com/office/drawing/2014/main" id="{70BA6BB0-3D6E-44EF-80B4-21FE01491BBB}"/>
                </a:ext>
              </a:extLst>
            </p:cNvPr>
            <p:cNvSpPr/>
            <p:nvPr/>
          </p:nvSpPr>
          <p:spPr>
            <a:xfrm rot="18744801">
              <a:off x="2612053" y="4996030"/>
              <a:ext cx="139952" cy="86555"/>
            </a:xfrm>
            <a:prstGeom prst="corner">
              <a:avLst>
                <a:gd name="adj1" fmla="val 21229"/>
                <a:gd name="adj2" fmla="val 21164"/>
              </a:avLst>
            </a:prstGeom>
            <a:solidFill>
              <a:srgbClr val="027B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endParaRPr>
            </a:p>
          </p:txBody>
        </p:sp>
        <p:sp>
          <p:nvSpPr>
            <p:cNvPr id="134" name="L 도형 133">
              <a:extLst>
                <a:ext uri="{FF2B5EF4-FFF2-40B4-BE49-F238E27FC236}">
                  <a16:creationId xmlns:a16="http://schemas.microsoft.com/office/drawing/2014/main" id="{7CA68748-DE9F-42B2-822E-187CD0CBC742}"/>
                </a:ext>
              </a:extLst>
            </p:cNvPr>
            <p:cNvSpPr/>
            <p:nvPr/>
          </p:nvSpPr>
          <p:spPr>
            <a:xfrm rot="18744801">
              <a:off x="2612053" y="5176306"/>
              <a:ext cx="139952" cy="86555"/>
            </a:xfrm>
            <a:prstGeom prst="corner">
              <a:avLst>
                <a:gd name="adj1" fmla="val 21229"/>
                <a:gd name="adj2" fmla="val 21164"/>
              </a:avLst>
            </a:prstGeom>
            <a:solidFill>
              <a:srgbClr val="027B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endParaRPr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AC1F3285-792E-4F5B-8ACF-2DEC123EC0D8}"/>
                </a:ext>
              </a:extLst>
            </p:cNvPr>
            <p:cNvSpPr txBox="1"/>
            <p:nvPr/>
          </p:nvSpPr>
          <p:spPr>
            <a:xfrm>
              <a:off x="2777881" y="4760779"/>
              <a:ext cx="1166135" cy="258128"/>
            </a:xfrm>
            <a:prstGeom prst="round2Same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rPr>
                <a:t>Active</a:t>
              </a:r>
              <a:endPara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endParaRP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F3985B14-21A1-4A3B-880C-7B295F652CC7}"/>
                </a:ext>
              </a:extLst>
            </p:cNvPr>
            <p:cNvSpPr txBox="1"/>
            <p:nvPr/>
          </p:nvSpPr>
          <p:spPr>
            <a:xfrm>
              <a:off x="2779289" y="4948489"/>
              <a:ext cx="129684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rPr>
                <a:t>Attraction</a:t>
              </a:r>
              <a:endPara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endParaRPr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3C13F49C-6E39-4570-8A96-B10DB64153D6}"/>
                </a:ext>
              </a:extLst>
            </p:cNvPr>
            <p:cNvSpPr txBox="1"/>
            <p:nvPr/>
          </p:nvSpPr>
          <p:spPr>
            <a:xfrm>
              <a:off x="2788325" y="5134160"/>
              <a:ext cx="115710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rPr>
                <a:t>Dog</a:t>
              </a:r>
              <a:r>
                <a:rPr kumimoji="0" lang="ko-KR" altLang="en-US" sz="10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rPr>
                <a:t> </a:t>
              </a:r>
              <a:r>
                <a:rPr kumimoji="0" lang="en-US" altLang="ko-KR" sz="10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rPr>
                <a:t>chew</a:t>
              </a:r>
              <a:endPara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endParaRPr>
            </a:p>
          </p:txBody>
        </p:sp>
        <p:pic>
          <p:nvPicPr>
            <p:cNvPr id="148" name="그림 147">
              <a:extLst>
                <a:ext uri="{FF2B5EF4-FFF2-40B4-BE49-F238E27FC236}">
                  <a16:creationId xmlns:a16="http://schemas.microsoft.com/office/drawing/2014/main" id="{20807842-97C7-4015-9426-E88697EA3D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13833" b="7276"/>
            <a:stretch/>
          </p:blipFill>
          <p:spPr>
            <a:xfrm>
              <a:off x="989972" y="881381"/>
              <a:ext cx="2751058" cy="1231302"/>
            </a:xfrm>
            <a:prstGeom prst="rect">
              <a:avLst/>
            </a:prstGeom>
          </p:spPr>
        </p:pic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78B33FCC-C813-4F60-A7DD-F8D1D9AB65C8}"/>
              </a:ext>
            </a:extLst>
          </p:cNvPr>
          <p:cNvGrpSpPr/>
          <p:nvPr/>
        </p:nvGrpSpPr>
        <p:grpSpPr>
          <a:xfrm>
            <a:off x="8385367" y="632862"/>
            <a:ext cx="3813437" cy="5692842"/>
            <a:chOff x="8474614" y="1916361"/>
            <a:chExt cx="3813437" cy="5692842"/>
          </a:xfrm>
        </p:grpSpPr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81E631CC-8DD8-48F8-A48D-0548541AA201}"/>
                </a:ext>
              </a:extLst>
            </p:cNvPr>
            <p:cNvGrpSpPr/>
            <p:nvPr/>
          </p:nvGrpSpPr>
          <p:grpSpPr>
            <a:xfrm>
              <a:off x="8474614" y="1916361"/>
              <a:ext cx="3813437" cy="5692842"/>
              <a:chOff x="6705164" y="485630"/>
              <a:chExt cx="4001530" cy="5973639"/>
            </a:xfrm>
          </p:grpSpPr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A0A58359-E0EB-4C8A-A0E0-ABA79BCBDB6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713300" y="540066"/>
                <a:ext cx="3113236" cy="5759252"/>
              </a:xfrm>
              <a:prstGeom prst="rect">
                <a:avLst/>
              </a:prstGeom>
              <a:solidFill>
                <a:srgbClr val="78ADA9"/>
              </a:solidFill>
              <a:ln>
                <a:noFill/>
              </a:ln>
              <a:effectLst>
                <a:outerShdw blurRad="50800" dist="38100" dir="13200000" algn="b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pic>
            <p:nvPicPr>
              <p:cNvPr id="66" name="Picture 6" descr="강아지 헥헥">
                <a:extLst>
                  <a:ext uri="{FF2B5EF4-FFF2-40B4-BE49-F238E27FC236}">
                    <a16:creationId xmlns:a16="http://schemas.microsoft.com/office/drawing/2014/main" id="{7F577ED6-70FA-4F69-9135-881E8B920BD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6644" r="18658" b="11017"/>
              <a:stretch/>
            </p:blipFill>
            <p:spPr bwMode="auto">
              <a:xfrm>
                <a:off x="6705164" y="485630"/>
                <a:ext cx="3121371" cy="307379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7" name="타원 66">
                <a:extLst>
                  <a:ext uri="{FF2B5EF4-FFF2-40B4-BE49-F238E27FC236}">
                    <a16:creationId xmlns:a16="http://schemas.microsoft.com/office/drawing/2014/main" id="{1A98AF8D-6E87-4E79-8A41-8094096DDD79}"/>
                  </a:ext>
                </a:extLst>
              </p:cNvPr>
              <p:cNvSpPr/>
              <p:nvPr/>
            </p:nvSpPr>
            <p:spPr>
              <a:xfrm>
                <a:off x="6730415" y="3458526"/>
                <a:ext cx="1083468" cy="292829"/>
              </a:xfrm>
              <a:prstGeom prst="ellipse">
                <a:avLst/>
              </a:prstGeom>
              <a:solidFill>
                <a:srgbClr val="78ADA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68" name="사각형: 둥근 모서리 67">
                <a:extLst>
                  <a:ext uri="{FF2B5EF4-FFF2-40B4-BE49-F238E27FC236}">
                    <a16:creationId xmlns:a16="http://schemas.microsoft.com/office/drawing/2014/main" id="{13CE85E1-6B57-449C-9800-6EA858F8B7A9}"/>
                  </a:ext>
                </a:extLst>
              </p:cNvPr>
              <p:cNvSpPr/>
              <p:nvPr/>
            </p:nvSpPr>
            <p:spPr>
              <a:xfrm>
                <a:off x="6856693" y="2976479"/>
                <a:ext cx="3594304" cy="3482790"/>
              </a:xfrm>
              <a:prstGeom prst="roundRect">
                <a:avLst>
                  <a:gd name="adj" fmla="val 10022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69" name="사각형: 둥근 모서리 68">
                <a:extLst>
                  <a:ext uri="{FF2B5EF4-FFF2-40B4-BE49-F238E27FC236}">
                    <a16:creationId xmlns:a16="http://schemas.microsoft.com/office/drawing/2014/main" id="{C99947F5-B703-4C7F-B4E6-73B969F21C99}"/>
                  </a:ext>
                </a:extLst>
              </p:cNvPr>
              <p:cNvSpPr/>
              <p:nvPr/>
            </p:nvSpPr>
            <p:spPr>
              <a:xfrm>
                <a:off x="7937320" y="5856531"/>
                <a:ext cx="1918439" cy="366135"/>
              </a:xfrm>
              <a:prstGeom prst="roundRect">
                <a:avLst>
                  <a:gd name="adj" fmla="val 24164"/>
                </a:avLst>
              </a:prstGeom>
              <a:solidFill>
                <a:srgbClr val="FFB969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6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+mn-cs"/>
                  </a:rPr>
                  <a:t>Add friend</a:t>
                </a:r>
                <a:endParaRPr kumimoji="0" lang="ko-KR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+mn-cs"/>
                </a:endParaRPr>
              </a:p>
            </p:txBody>
          </p:sp>
          <p:grpSp>
            <p:nvGrpSpPr>
              <p:cNvPr id="70" name="그룹 69">
                <a:extLst>
                  <a:ext uri="{FF2B5EF4-FFF2-40B4-BE49-F238E27FC236}">
                    <a16:creationId xmlns:a16="http://schemas.microsoft.com/office/drawing/2014/main" id="{A36BC98C-DFC3-4A6E-9251-CFF02814227B}"/>
                  </a:ext>
                </a:extLst>
              </p:cNvPr>
              <p:cNvGrpSpPr/>
              <p:nvPr/>
            </p:nvGrpSpPr>
            <p:grpSpPr>
              <a:xfrm>
                <a:off x="7259037" y="5959441"/>
                <a:ext cx="428195" cy="238229"/>
                <a:chOff x="989684" y="5551756"/>
                <a:chExt cx="381261" cy="233728"/>
              </a:xfrm>
            </p:grpSpPr>
            <p:pic>
              <p:nvPicPr>
                <p:cNvPr id="90" name="그림 89">
                  <a:extLst>
                    <a:ext uri="{FF2B5EF4-FFF2-40B4-BE49-F238E27FC236}">
                      <a16:creationId xmlns:a16="http://schemas.microsoft.com/office/drawing/2014/main" id="{D4C0B161-C280-4C55-AE76-19615C815A4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89684" y="5595937"/>
                  <a:ext cx="287442" cy="189547"/>
                </a:xfrm>
                <a:prstGeom prst="rect">
                  <a:avLst/>
                </a:prstGeom>
              </p:spPr>
            </p:pic>
            <p:pic>
              <p:nvPicPr>
                <p:cNvPr id="91" name="그림 90">
                  <a:extLst>
                    <a:ext uri="{FF2B5EF4-FFF2-40B4-BE49-F238E27FC236}">
                      <a16:creationId xmlns:a16="http://schemas.microsoft.com/office/drawing/2014/main" id="{34FB0651-E8AA-4AEA-9DC1-CB9A6B88F43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4366" t="33724" b="-1"/>
                <a:stretch/>
              </p:blipFill>
              <p:spPr>
                <a:xfrm rot="16200000">
                  <a:off x="1232759" y="5539126"/>
                  <a:ext cx="125555" cy="150816"/>
                </a:xfrm>
                <a:prstGeom prst="rect">
                  <a:avLst/>
                </a:prstGeom>
              </p:spPr>
            </p:pic>
          </p:grpSp>
          <p:sp>
            <p:nvSpPr>
              <p:cNvPr id="71" name="타원 70">
                <a:extLst>
                  <a:ext uri="{FF2B5EF4-FFF2-40B4-BE49-F238E27FC236}">
                    <a16:creationId xmlns:a16="http://schemas.microsoft.com/office/drawing/2014/main" id="{F46FF1EE-4EFC-4BC0-8B03-FF7B058719F7}"/>
                  </a:ext>
                </a:extLst>
              </p:cNvPr>
              <p:cNvSpPr/>
              <p:nvPr/>
            </p:nvSpPr>
            <p:spPr>
              <a:xfrm>
                <a:off x="9170160" y="2755904"/>
                <a:ext cx="484366" cy="451917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72" name="타원 71">
                <a:extLst>
                  <a:ext uri="{FF2B5EF4-FFF2-40B4-BE49-F238E27FC236}">
                    <a16:creationId xmlns:a16="http://schemas.microsoft.com/office/drawing/2014/main" id="{B887E5D7-70E5-4AC9-B254-A6D9E4C0131F}"/>
                  </a:ext>
                </a:extLst>
              </p:cNvPr>
              <p:cNvSpPr/>
              <p:nvPr/>
            </p:nvSpPr>
            <p:spPr>
              <a:xfrm>
                <a:off x="9269316" y="2836694"/>
                <a:ext cx="286055" cy="262408"/>
              </a:xfrm>
              <a:prstGeom prst="ellipse">
                <a:avLst/>
              </a:prstGeom>
              <a:solidFill>
                <a:srgbClr val="4C868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pic>
            <p:nvPicPr>
              <p:cNvPr id="73" name="그림 72" descr="그리기이(가) 표시된 사진&#10;&#10;자동 생성된 설명">
                <a:extLst>
                  <a:ext uri="{FF2B5EF4-FFF2-40B4-BE49-F238E27FC236}">
                    <a16:creationId xmlns:a16="http://schemas.microsoft.com/office/drawing/2014/main" id="{3F6E5CD2-C870-419D-B250-CE3A1AE468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316231" y="2889373"/>
                <a:ext cx="196416" cy="178255"/>
              </a:xfrm>
              <a:prstGeom prst="rect">
                <a:avLst/>
              </a:prstGeom>
            </p:spPr>
          </p:pic>
          <p:sp>
            <p:nvSpPr>
              <p:cNvPr id="74" name="하트 121">
                <a:extLst>
                  <a:ext uri="{FF2B5EF4-FFF2-40B4-BE49-F238E27FC236}">
                    <a16:creationId xmlns:a16="http://schemas.microsoft.com/office/drawing/2014/main" id="{D1FCBF2B-EB38-46F0-B869-7F223D7B4631}"/>
                  </a:ext>
                </a:extLst>
              </p:cNvPr>
              <p:cNvSpPr/>
              <p:nvPr/>
            </p:nvSpPr>
            <p:spPr>
              <a:xfrm>
                <a:off x="9249814" y="3240774"/>
                <a:ext cx="318843" cy="256433"/>
              </a:xfrm>
              <a:custGeom>
                <a:avLst/>
                <a:gdLst>
                  <a:gd name="connsiteX0" fmla="*/ 271401 w 542801"/>
                  <a:gd name="connsiteY0" fmla="*/ 122005 h 488018"/>
                  <a:gd name="connsiteX1" fmla="*/ 271401 w 542801"/>
                  <a:gd name="connsiteY1" fmla="*/ 488018 h 488018"/>
                  <a:gd name="connsiteX2" fmla="*/ 271401 w 542801"/>
                  <a:gd name="connsiteY2" fmla="*/ 122005 h 488018"/>
                  <a:gd name="connsiteX0" fmla="*/ 278673 w 546796"/>
                  <a:gd name="connsiteY0" fmla="*/ 115960 h 481973"/>
                  <a:gd name="connsiteX1" fmla="*/ 271053 w 546796"/>
                  <a:gd name="connsiteY1" fmla="*/ 481973 h 481973"/>
                  <a:gd name="connsiteX2" fmla="*/ 278673 w 546796"/>
                  <a:gd name="connsiteY2" fmla="*/ 115960 h 481973"/>
                  <a:gd name="connsiteX0" fmla="*/ 278673 w 527834"/>
                  <a:gd name="connsiteY0" fmla="*/ 115960 h 481973"/>
                  <a:gd name="connsiteX1" fmla="*/ 271053 w 527834"/>
                  <a:gd name="connsiteY1" fmla="*/ 481973 h 481973"/>
                  <a:gd name="connsiteX2" fmla="*/ 278673 w 527834"/>
                  <a:gd name="connsiteY2" fmla="*/ 115960 h 481973"/>
                  <a:gd name="connsiteX0" fmla="*/ 260220 w 509381"/>
                  <a:gd name="connsiteY0" fmla="*/ 79499 h 445512"/>
                  <a:gd name="connsiteX1" fmla="*/ 252600 w 509381"/>
                  <a:gd name="connsiteY1" fmla="*/ 445512 h 445512"/>
                  <a:gd name="connsiteX2" fmla="*/ 260220 w 509381"/>
                  <a:gd name="connsiteY2" fmla="*/ 79499 h 445512"/>
                  <a:gd name="connsiteX0" fmla="*/ 260220 w 509381"/>
                  <a:gd name="connsiteY0" fmla="*/ 79499 h 445512"/>
                  <a:gd name="connsiteX1" fmla="*/ 252600 w 509381"/>
                  <a:gd name="connsiteY1" fmla="*/ 445512 h 445512"/>
                  <a:gd name="connsiteX2" fmla="*/ 260220 w 509381"/>
                  <a:gd name="connsiteY2" fmla="*/ 79499 h 4455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09381" h="445512">
                    <a:moveTo>
                      <a:pt x="260220" y="79499"/>
                    </a:moveTo>
                    <a:cubicBezTo>
                      <a:pt x="297103" y="-121359"/>
                      <a:pt x="806709" y="79499"/>
                      <a:pt x="252600" y="445512"/>
                    </a:cubicBezTo>
                    <a:cubicBezTo>
                      <a:pt x="-301510" y="79499"/>
                      <a:pt x="223336" y="-113739"/>
                      <a:pt x="260220" y="79499"/>
                    </a:cubicBezTo>
                    <a:close/>
                  </a:path>
                </a:pathLst>
              </a:custGeom>
              <a:solidFill>
                <a:srgbClr val="FFC98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EBABB6DC-3811-49A4-AEB6-16587D30EF8E}"/>
                  </a:ext>
                </a:extLst>
              </p:cNvPr>
              <p:cNvSpPr txBox="1"/>
              <p:nvPr/>
            </p:nvSpPr>
            <p:spPr>
              <a:xfrm>
                <a:off x="7259038" y="3570926"/>
                <a:ext cx="794306" cy="2666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1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>
                        <a:lumMod val="50000"/>
                      </a:prstClr>
                    </a:solidFill>
                    <a:effectLst/>
                    <a:uLnTx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+mn-cs"/>
                  </a:rPr>
                  <a:t>Corgi</a:t>
                </a:r>
                <a:endParaRPr kumimoji="0" lang="ko-KR" altLang="en-US" sz="11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+mn-cs"/>
                </a:endParaRPr>
              </a:p>
            </p:txBody>
          </p: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CC427DB4-7F54-450F-9C51-1183FD4A090E}"/>
                  </a:ext>
                </a:extLst>
              </p:cNvPr>
              <p:cNvSpPr txBox="1"/>
              <p:nvPr/>
            </p:nvSpPr>
            <p:spPr>
              <a:xfrm>
                <a:off x="7259037" y="3798624"/>
                <a:ext cx="1428307" cy="2666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1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>
                        <a:lumMod val="50000"/>
                      </a:prstClr>
                    </a:solidFill>
                    <a:effectLst/>
                    <a:uLnTx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+mn-cs"/>
                  </a:rPr>
                  <a:t>6~8</a:t>
                </a:r>
                <a:r>
                  <a:rPr kumimoji="0" lang="ko-KR" altLang="en-US" sz="11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>
                        <a:lumMod val="50000"/>
                      </a:prstClr>
                    </a:solidFill>
                    <a:effectLst/>
                    <a:uLnTx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+mn-cs"/>
                  </a:rPr>
                  <a:t> </a:t>
                </a:r>
                <a:r>
                  <a:rPr kumimoji="0" lang="en-US" altLang="ko-KR" sz="11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>
                        <a:lumMod val="50000"/>
                      </a:prstClr>
                    </a:solidFill>
                    <a:effectLst/>
                    <a:uLnTx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+mn-cs"/>
                  </a:rPr>
                  <a:t>month</a:t>
                </a:r>
                <a:r>
                  <a:rPr kumimoji="0" lang="ko-KR" altLang="en-US" sz="11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>
                        <a:lumMod val="50000"/>
                      </a:prstClr>
                    </a:solidFill>
                    <a:effectLst/>
                    <a:uLnTx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+mn-cs"/>
                  </a:rPr>
                  <a:t> </a:t>
                </a:r>
                <a:r>
                  <a:rPr kumimoji="0" lang="en-US" altLang="ko-KR" sz="11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>
                        <a:lumMod val="50000"/>
                      </a:prstClr>
                    </a:solidFill>
                    <a:effectLst/>
                    <a:uLnTx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+mn-cs"/>
                  </a:rPr>
                  <a:t>old</a:t>
                </a:r>
                <a:r>
                  <a:rPr kumimoji="0" lang="ko-KR" altLang="en-US" sz="11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>
                        <a:lumMod val="50000"/>
                      </a:prstClr>
                    </a:solidFill>
                    <a:effectLst/>
                    <a:uLnTx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+mn-cs"/>
                  </a:rPr>
                  <a:t> </a:t>
                </a:r>
              </a:p>
            </p:txBody>
          </p: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56509D6D-0DBB-4869-B3F9-DAEFAA20D22B}"/>
                  </a:ext>
                </a:extLst>
              </p:cNvPr>
              <p:cNvSpPr txBox="1"/>
              <p:nvPr/>
            </p:nvSpPr>
            <p:spPr>
              <a:xfrm>
                <a:off x="7276551" y="3095282"/>
                <a:ext cx="1943956" cy="3824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ko-KR">
                    <a:solidFill>
                      <a:srgbClr val="598F8B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C</a:t>
                </a:r>
                <a:r>
                  <a:rPr kumimoji="0" lang="en-US" altLang="ko-KR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98F8B"/>
                    </a:solidFill>
                    <a:effectLst/>
                    <a:uLnTx/>
                    <a:uFillTx/>
                    <a:latin typeface="나눔고딕 ExtraBold" panose="020D0904000000000000" pitchFamily="50" charset="-127"/>
                    <a:ea typeface="나눔고딕 ExtraBold" panose="020D0904000000000000" pitchFamily="50" charset="-127"/>
                    <a:cs typeface="+mn-cs"/>
                  </a:rPr>
                  <a:t>orgi</a:t>
                </a: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98F8B"/>
                  </a:solidFill>
                  <a:effectLst/>
                  <a:uLnTx/>
                  <a:uFillTx/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+mn-cs"/>
                </a:endParaRPr>
              </a:p>
            </p:txBody>
          </p:sp>
          <p:sp>
            <p:nvSpPr>
              <p:cNvPr id="78" name="직사각형 77">
                <a:extLst>
                  <a:ext uri="{FF2B5EF4-FFF2-40B4-BE49-F238E27FC236}">
                    <a16:creationId xmlns:a16="http://schemas.microsoft.com/office/drawing/2014/main" id="{F05B7066-5407-40DE-8F37-CE38C4898895}"/>
                  </a:ext>
                </a:extLst>
              </p:cNvPr>
              <p:cNvSpPr/>
              <p:nvPr/>
            </p:nvSpPr>
            <p:spPr>
              <a:xfrm>
                <a:off x="9028149" y="3749557"/>
                <a:ext cx="163163" cy="127460"/>
              </a:xfrm>
              <a:prstGeom prst="rect">
                <a:avLst/>
              </a:prstGeom>
              <a:noFill/>
              <a:ln>
                <a:solidFill>
                  <a:srgbClr val="8CC3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solidFill>
                      <a:srgbClr val="8CC3B0"/>
                    </a:solidFill>
                  </a:ln>
                  <a:noFill/>
                  <a:effectLst/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endParaRPr>
              </a:p>
            </p:txBody>
          </p:sp>
          <p:sp>
            <p:nvSpPr>
              <p:cNvPr id="79" name="L 도형 78">
                <a:extLst>
                  <a:ext uri="{FF2B5EF4-FFF2-40B4-BE49-F238E27FC236}">
                    <a16:creationId xmlns:a16="http://schemas.microsoft.com/office/drawing/2014/main" id="{6E59A39E-1A3D-47F8-8C7E-BB4EBCEE17B7}"/>
                  </a:ext>
                </a:extLst>
              </p:cNvPr>
              <p:cNvSpPr/>
              <p:nvPr/>
            </p:nvSpPr>
            <p:spPr>
              <a:xfrm rot="18744801">
                <a:off x="9074533" y="3728098"/>
                <a:ext cx="142647" cy="97210"/>
              </a:xfrm>
              <a:prstGeom prst="corner">
                <a:avLst>
                  <a:gd name="adj1" fmla="val 21229"/>
                  <a:gd name="adj2" fmla="val 21164"/>
                </a:avLst>
              </a:prstGeom>
              <a:solidFill>
                <a:srgbClr val="027B5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endParaRPr>
              </a:p>
            </p:txBody>
          </p:sp>
          <p:sp>
            <p:nvSpPr>
              <p:cNvPr id="80" name="직사각형 79">
                <a:extLst>
                  <a:ext uri="{FF2B5EF4-FFF2-40B4-BE49-F238E27FC236}">
                    <a16:creationId xmlns:a16="http://schemas.microsoft.com/office/drawing/2014/main" id="{8C78AC59-E9D3-41E8-8F32-9C4F48F7451E}"/>
                  </a:ext>
                </a:extLst>
              </p:cNvPr>
              <p:cNvSpPr/>
              <p:nvPr/>
            </p:nvSpPr>
            <p:spPr>
              <a:xfrm>
                <a:off x="9027224" y="3943194"/>
                <a:ext cx="163163" cy="127460"/>
              </a:xfrm>
              <a:prstGeom prst="rect">
                <a:avLst/>
              </a:prstGeom>
              <a:noFill/>
              <a:ln>
                <a:solidFill>
                  <a:srgbClr val="8CC3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solidFill>
                      <a:srgbClr val="8CC3B0"/>
                    </a:solidFill>
                  </a:ln>
                  <a:noFill/>
                  <a:effectLst/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endParaRPr>
              </a:p>
            </p:txBody>
          </p:sp>
          <p:sp>
            <p:nvSpPr>
              <p:cNvPr id="81" name="직사각형 80">
                <a:extLst>
                  <a:ext uri="{FF2B5EF4-FFF2-40B4-BE49-F238E27FC236}">
                    <a16:creationId xmlns:a16="http://schemas.microsoft.com/office/drawing/2014/main" id="{A2C513A8-FAAB-453F-A7C7-C776575D8AA8}"/>
                  </a:ext>
                </a:extLst>
              </p:cNvPr>
              <p:cNvSpPr/>
              <p:nvPr/>
            </p:nvSpPr>
            <p:spPr>
              <a:xfrm>
                <a:off x="9027224" y="4131680"/>
                <a:ext cx="163163" cy="127460"/>
              </a:xfrm>
              <a:prstGeom prst="rect">
                <a:avLst/>
              </a:prstGeom>
              <a:noFill/>
              <a:ln>
                <a:solidFill>
                  <a:srgbClr val="8CC3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solidFill>
                      <a:srgbClr val="8CC3B0"/>
                    </a:solidFill>
                  </a:ln>
                  <a:noFill/>
                  <a:effectLst/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endParaRPr>
              </a:p>
            </p:txBody>
          </p:sp>
          <p:sp>
            <p:nvSpPr>
              <p:cNvPr id="82" name="L 도형 81">
                <a:extLst>
                  <a:ext uri="{FF2B5EF4-FFF2-40B4-BE49-F238E27FC236}">
                    <a16:creationId xmlns:a16="http://schemas.microsoft.com/office/drawing/2014/main" id="{16BB8B72-7684-4473-B037-1F864F1DF7E7}"/>
                  </a:ext>
                </a:extLst>
              </p:cNvPr>
              <p:cNvSpPr/>
              <p:nvPr/>
            </p:nvSpPr>
            <p:spPr>
              <a:xfrm rot="18744801">
                <a:off x="9068016" y="3916568"/>
                <a:ext cx="142647" cy="97210"/>
              </a:xfrm>
              <a:prstGeom prst="corner">
                <a:avLst>
                  <a:gd name="adj1" fmla="val 21229"/>
                  <a:gd name="adj2" fmla="val 21164"/>
                </a:avLst>
              </a:prstGeom>
              <a:solidFill>
                <a:srgbClr val="027B5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endParaRPr>
              </a:p>
            </p:txBody>
          </p:sp>
          <p:sp>
            <p:nvSpPr>
              <p:cNvPr id="83" name="L 도형 82">
                <a:extLst>
                  <a:ext uri="{FF2B5EF4-FFF2-40B4-BE49-F238E27FC236}">
                    <a16:creationId xmlns:a16="http://schemas.microsoft.com/office/drawing/2014/main" id="{8B51369A-6DA9-4545-9906-6A7FAD22298D}"/>
                  </a:ext>
                </a:extLst>
              </p:cNvPr>
              <p:cNvSpPr/>
              <p:nvPr/>
            </p:nvSpPr>
            <p:spPr>
              <a:xfrm rot="18744801">
                <a:off x="9068016" y="4100316"/>
                <a:ext cx="142647" cy="97210"/>
              </a:xfrm>
              <a:prstGeom prst="corner">
                <a:avLst>
                  <a:gd name="adj1" fmla="val 21229"/>
                  <a:gd name="adj2" fmla="val 21164"/>
                </a:avLst>
              </a:prstGeom>
              <a:solidFill>
                <a:srgbClr val="027B5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endParaRPr>
              </a:p>
            </p:txBody>
          </p: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36C2E20D-07F9-468B-81E6-2C873EB534E4}"/>
                  </a:ext>
                </a:extLst>
              </p:cNvPr>
              <p:cNvSpPr txBox="1"/>
              <p:nvPr/>
            </p:nvSpPr>
            <p:spPr>
              <a:xfrm>
                <a:off x="9235580" y="3686459"/>
                <a:ext cx="1309687" cy="263099"/>
              </a:xfrm>
              <a:prstGeom prst="round2Same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0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>
                        <a:lumMod val="50000"/>
                      </a:prstClr>
                    </a:solidFill>
                    <a:effectLst/>
                    <a:uLnTx/>
                    <a:uFillTx/>
                    <a:latin typeface="나눔스퀘어" panose="020B0600000101010101" pitchFamily="50" charset="-127"/>
                    <a:ea typeface="나눔스퀘어" panose="020B0600000101010101" pitchFamily="50" charset="-127"/>
                    <a:cs typeface="+mn-cs"/>
                  </a:rPr>
                  <a:t>Active</a:t>
                </a:r>
                <a:endParaRPr kumimoji="0" lang="ko-KR" altLang="en-US" sz="10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endParaRPr>
              </a:p>
            </p:txBody>
          </p: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BA5AF921-8410-4F06-9BD0-B50F9B8CDC0D}"/>
                  </a:ext>
                </a:extLst>
              </p:cNvPr>
              <p:cNvSpPr txBox="1"/>
              <p:nvPr/>
            </p:nvSpPr>
            <p:spPr>
              <a:xfrm>
                <a:off x="9250207" y="3886734"/>
                <a:ext cx="1456487" cy="2509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0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>
                        <a:lumMod val="50000"/>
                      </a:prstClr>
                    </a:solidFill>
                    <a:effectLst/>
                    <a:uLnTx/>
                    <a:uFillTx/>
                    <a:latin typeface="나눔스퀘어" panose="020B0600000101010101" pitchFamily="50" charset="-127"/>
                    <a:ea typeface="나눔스퀘어" panose="020B0600000101010101" pitchFamily="50" charset="-127"/>
                    <a:cs typeface="+mn-cs"/>
                  </a:rPr>
                  <a:t>Attraction</a:t>
                </a:r>
                <a:endParaRPr kumimoji="0" lang="ko-KR" altLang="en-US" sz="10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endParaRPr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256AACBB-B5F6-4A0E-A570-3474B6213460}"/>
                  </a:ext>
                </a:extLst>
              </p:cNvPr>
              <p:cNvSpPr txBox="1"/>
              <p:nvPr/>
            </p:nvSpPr>
            <p:spPr>
              <a:xfrm>
                <a:off x="9247310" y="4067031"/>
                <a:ext cx="1299541" cy="2509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0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>
                        <a:lumMod val="50000"/>
                      </a:prstClr>
                    </a:solidFill>
                    <a:effectLst/>
                    <a:uLnTx/>
                    <a:uFillTx/>
                    <a:latin typeface="나눔스퀘어" panose="020B0600000101010101" pitchFamily="50" charset="-127"/>
                    <a:ea typeface="나눔스퀘어" panose="020B0600000101010101" pitchFamily="50" charset="-127"/>
                    <a:cs typeface="+mn-cs"/>
                  </a:rPr>
                  <a:t>Dog</a:t>
                </a:r>
                <a:r>
                  <a:rPr kumimoji="0" lang="ko-KR" alt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>
                        <a:lumMod val="50000"/>
                      </a:prstClr>
                    </a:solidFill>
                    <a:effectLst/>
                    <a:uLnTx/>
                    <a:uFillTx/>
                    <a:latin typeface="나눔스퀘어" panose="020B0600000101010101" pitchFamily="50" charset="-127"/>
                    <a:ea typeface="나눔스퀘어" panose="020B0600000101010101" pitchFamily="50" charset="-127"/>
                    <a:cs typeface="+mn-cs"/>
                  </a:rPr>
                  <a:t> </a:t>
                </a:r>
                <a:r>
                  <a:rPr kumimoji="0" lang="en-US" altLang="ko-KR" sz="10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>
                        <a:lumMod val="50000"/>
                      </a:prstClr>
                    </a:solidFill>
                    <a:effectLst/>
                    <a:uLnTx/>
                    <a:uFillTx/>
                    <a:latin typeface="나눔스퀘어" panose="020B0600000101010101" pitchFamily="50" charset="-127"/>
                    <a:ea typeface="나눔스퀘어" panose="020B0600000101010101" pitchFamily="50" charset="-127"/>
                    <a:cs typeface="+mn-cs"/>
                  </a:rPr>
                  <a:t>chew</a:t>
                </a:r>
                <a:endParaRPr kumimoji="0" lang="ko-KR" altLang="en-US" sz="10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endParaRPr>
              </a:p>
            </p:txBody>
          </p:sp>
          <p:pic>
            <p:nvPicPr>
              <p:cNvPr id="87" name="그림 86">
                <a:extLst>
                  <a:ext uri="{FF2B5EF4-FFF2-40B4-BE49-F238E27FC236}">
                    <a16:creationId xmlns:a16="http://schemas.microsoft.com/office/drawing/2014/main" id="{BF534A55-DF11-4C25-8A7E-B14A01D273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341547" y="4669417"/>
                <a:ext cx="1472515" cy="993583"/>
              </a:xfrm>
              <a:prstGeom prst="rect">
                <a:avLst/>
              </a:prstGeom>
              <a:ln w="38100">
                <a:noFill/>
              </a:ln>
              <a:effectLst/>
            </p:spPr>
          </p:pic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2DA1F6A2-E55A-42F0-8FB2-A64524038BA9}"/>
                  </a:ext>
                </a:extLst>
              </p:cNvPr>
              <p:cNvSpPr txBox="1"/>
              <p:nvPr/>
            </p:nvSpPr>
            <p:spPr>
              <a:xfrm>
                <a:off x="7261057" y="4376017"/>
                <a:ext cx="1939768" cy="2906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srgbClr val="598F8B"/>
                    </a:solidFill>
                    <a:effectLst/>
                    <a:uLnTx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최근 산책 경로</a:t>
                </a:r>
              </a:p>
            </p:txBody>
          </p: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E7AA0D80-49B8-4AC5-9C77-3047F0F10F02}"/>
                  </a:ext>
                </a:extLst>
              </p:cNvPr>
              <p:cNvSpPr txBox="1"/>
              <p:nvPr/>
            </p:nvSpPr>
            <p:spPr>
              <a:xfrm>
                <a:off x="7260062" y="4018688"/>
                <a:ext cx="1762323" cy="2666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1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>
                        <a:lumMod val="50000"/>
                      </a:prstClr>
                    </a:solidFill>
                    <a:effectLst/>
                    <a:uLnTx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+mn-cs"/>
                  </a:rPr>
                  <a:t>Home</a:t>
                </a:r>
                <a:r>
                  <a:rPr kumimoji="0" lang="ko-KR" altLang="en-US" sz="11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>
                        <a:lumMod val="50000"/>
                      </a:prstClr>
                    </a:solidFill>
                    <a:effectLst/>
                    <a:uLnTx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+mn-cs"/>
                  </a:rPr>
                  <a:t> </a:t>
                </a:r>
                <a:r>
                  <a:rPr kumimoji="0" lang="en-US" altLang="ko-KR" sz="11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>
                        <a:lumMod val="50000"/>
                      </a:prstClr>
                    </a:solidFill>
                    <a:effectLst/>
                    <a:uLnTx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+mn-cs"/>
                  </a:rPr>
                  <a:t>:</a:t>
                </a:r>
                <a:r>
                  <a:rPr kumimoji="0" lang="ko-KR" altLang="en-US" sz="11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>
                        <a:lumMod val="50000"/>
                      </a:prstClr>
                    </a:solidFill>
                    <a:effectLst/>
                    <a:uLnTx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+mn-cs"/>
                  </a:rPr>
                  <a:t> 대구 수성구</a:t>
                </a:r>
              </a:p>
            </p:txBody>
          </p:sp>
        </p:grpSp>
        <p:sp>
          <p:nvSpPr>
            <p:cNvPr id="62" name="사각형: 둥근 모서리 56">
              <a:extLst>
                <a:ext uri="{FF2B5EF4-FFF2-40B4-BE49-F238E27FC236}">
                  <a16:creationId xmlns:a16="http://schemas.microsoft.com/office/drawing/2014/main" id="{C8C7C6A0-454C-4379-96EA-C360D5F4FA39}"/>
                </a:ext>
              </a:extLst>
            </p:cNvPr>
            <p:cNvSpPr/>
            <p:nvPr/>
          </p:nvSpPr>
          <p:spPr>
            <a:xfrm>
              <a:off x="10572555" y="6024310"/>
              <a:ext cx="1261900" cy="843200"/>
            </a:xfrm>
            <a:prstGeom prst="roundRect">
              <a:avLst>
                <a:gd name="adj" fmla="val 10022"/>
              </a:avLst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35035B4B-C883-436C-A503-70A76188F388}"/>
                </a:ext>
              </a:extLst>
            </p:cNvPr>
            <p:cNvSpPr txBox="1"/>
            <p:nvPr/>
          </p:nvSpPr>
          <p:spPr>
            <a:xfrm>
              <a:off x="10627502" y="6090295"/>
              <a:ext cx="98297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2.6</a:t>
              </a:r>
              <a:r>
                <a:rPr kumimoji="0" lang="en-US" altLang="ko-KR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rPr>
                <a:t>km</a:t>
              </a:r>
              <a:endPara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60DE1B08-E394-42DF-A9F4-D9453A8DE22D}"/>
                </a:ext>
              </a:extLst>
            </p:cNvPr>
            <p:cNvSpPr txBox="1"/>
            <p:nvPr/>
          </p:nvSpPr>
          <p:spPr>
            <a:xfrm>
              <a:off x="10634886" y="6437334"/>
              <a:ext cx="109314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41</a:t>
              </a:r>
              <a:r>
                <a:rPr kumimoji="0" lang="en-US" altLang="ko-KR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rPr>
                <a:t>min</a:t>
              </a:r>
              <a:endPara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endParaRPr>
            </a:p>
          </p:txBody>
        </p:sp>
      </p:grpSp>
      <p:sp>
        <p:nvSpPr>
          <p:cNvPr id="92" name="TextBox 91">
            <a:extLst>
              <a:ext uri="{FF2B5EF4-FFF2-40B4-BE49-F238E27FC236}">
                <a16:creationId xmlns:a16="http://schemas.microsoft.com/office/drawing/2014/main" id="{7D80E3B0-1455-4806-811A-3F8B4D8A81A6}"/>
              </a:ext>
            </a:extLst>
          </p:cNvPr>
          <p:cNvSpPr txBox="1"/>
          <p:nvPr/>
        </p:nvSpPr>
        <p:spPr>
          <a:xfrm>
            <a:off x="647826" y="1145300"/>
            <a:ext cx="18197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>
                <a:solidFill>
                  <a:srgbClr val="78ACA8"/>
                </a:solidFill>
                <a:latin typeface="Futura Md BT" panose="020B0602020204020303" pitchFamily="34" charset="0"/>
              </a:rPr>
              <a:t>Dog Info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15F218E9-32A5-4C58-B309-BD91B6C5C50B}"/>
              </a:ext>
            </a:extLst>
          </p:cNvPr>
          <p:cNvSpPr txBox="1"/>
          <p:nvPr/>
        </p:nvSpPr>
        <p:spPr>
          <a:xfrm>
            <a:off x="647826" y="2321652"/>
            <a:ext cx="3901712" cy="1727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A5A5A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반려견의 모든 정보를 한 페이지에 보여줍니다</a:t>
            </a:r>
            <a:r>
              <a:rPr lang="en-US" altLang="ko-KR" sz="1200">
                <a:solidFill>
                  <a:srgbClr val="A5A5A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A5A5A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반려견의 성격</a:t>
            </a:r>
            <a:r>
              <a:rPr lang="en-US" altLang="ko-KR" sz="1200">
                <a:solidFill>
                  <a:srgbClr val="A5A5A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200">
                <a:solidFill>
                  <a:srgbClr val="A5A5A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나이</a:t>
            </a:r>
            <a:r>
              <a:rPr lang="en-US" altLang="ko-KR" sz="1200">
                <a:solidFill>
                  <a:srgbClr val="A5A5A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200">
                <a:solidFill>
                  <a:srgbClr val="A5A5A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좋아하는 것</a:t>
            </a:r>
            <a:r>
              <a:rPr lang="en-US" altLang="ko-KR" sz="1200">
                <a:solidFill>
                  <a:srgbClr val="A5A5A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200">
                <a:solidFill>
                  <a:srgbClr val="A5A5A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싫어하는 것 등</a:t>
            </a:r>
            <a:endParaRPr lang="en-US" altLang="ko-KR" sz="1200">
              <a:solidFill>
                <a:srgbClr val="A5A5AA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A5A5A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함께 어울리기 위해 알아야 할 모든 것들을 알려줍니다</a:t>
            </a:r>
            <a:r>
              <a:rPr lang="en-US" altLang="ko-KR" sz="1200">
                <a:solidFill>
                  <a:srgbClr val="A5A5A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200">
              <a:solidFill>
                <a:srgbClr val="A5A5AA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A5A5A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또한 최근 활동 기록을 알려줌으로써</a:t>
            </a:r>
            <a:endParaRPr lang="en-US" altLang="ko-KR" sz="1200">
              <a:solidFill>
                <a:srgbClr val="A5A5AA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A5A5A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활동성을 짐작할 수 있도록 합니다</a:t>
            </a:r>
            <a:r>
              <a:rPr lang="en-US" altLang="ko-KR" sz="1200">
                <a:solidFill>
                  <a:srgbClr val="A5A5A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21304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타원 11">
            <a:extLst>
              <a:ext uri="{FF2B5EF4-FFF2-40B4-BE49-F238E27FC236}">
                <a16:creationId xmlns:a16="http://schemas.microsoft.com/office/drawing/2014/main" id="{715CB4ED-0148-4F29-A91E-51B9112160BD}"/>
              </a:ext>
            </a:extLst>
          </p:cNvPr>
          <p:cNvSpPr/>
          <p:nvPr/>
        </p:nvSpPr>
        <p:spPr>
          <a:xfrm>
            <a:off x="1649484" y="5713657"/>
            <a:ext cx="585927" cy="609471"/>
          </a:xfrm>
          <a:prstGeom prst="ellipse">
            <a:avLst/>
          </a:prstGeom>
          <a:solidFill>
            <a:srgbClr val="D8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2">
            <a:extLst>
              <a:ext uri="{FF2B5EF4-FFF2-40B4-BE49-F238E27FC236}">
                <a16:creationId xmlns:a16="http://schemas.microsoft.com/office/drawing/2014/main" id="{D1C04061-C0CA-4ED8-BFD9-772CEBFA2201}"/>
              </a:ext>
            </a:extLst>
          </p:cNvPr>
          <p:cNvSpPr/>
          <p:nvPr/>
        </p:nvSpPr>
        <p:spPr>
          <a:xfrm>
            <a:off x="-973985" y="-112870"/>
            <a:ext cx="4447329" cy="3785196"/>
          </a:xfrm>
          <a:custGeom>
            <a:avLst/>
            <a:gdLst>
              <a:gd name="connsiteX0" fmla="*/ 0 w 3187083"/>
              <a:gd name="connsiteY0" fmla="*/ 2383655 h 4767309"/>
              <a:gd name="connsiteX1" fmla="*/ 1593542 w 3187083"/>
              <a:gd name="connsiteY1" fmla="*/ 0 h 4767309"/>
              <a:gd name="connsiteX2" fmla="*/ 3187084 w 3187083"/>
              <a:gd name="connsiteY2" fmla="*/ 2383655 h 4767309"/>
              <a:gd name="connsiteX3" fmla="*/ 1593542 w 3187083"/>
              <a:gd name="connsiteY3" fmla="*/ 4767310 h 4767309"/>
              <a:gd name="connsiteX4" fmla="*/ 0 w 3187083"/>
              <a:gd name="connsiteY4" fmla="*/ 2383655 h 4767309"/>
              <a:gd name="connsiteX0" fmla="*/ 24087 w 3296079"/>
              <a:gd name="connsiteY0" fmla="*/ 2188347 h 4572002"/>
              <a:gd name="connsiteX1" fmla="*/ 2718460 w 3296079"/>
              <a:gd name="connsiteY1" fmla="*/ 0 h 4572002"/>
              <a:gd name="connsiteX2" fmla="*/ 3211171 w 3296079"/>
              <a:gd name="connsiteY2" fmla="*/ 2188347 h 4572002"/>
              <a:gd name="connsiteX3" fmla="*/ 1617629 w 3296079"/>
              <a:gd name="connsiteY3" fmla="*/ 4572002 h 4572002"/>
              <a:gd name="connsiteX4" fmla="*/ 24087 w 3296079"/>
              <a:gd name="connsiteY4" fmla="*/ 2188347 h 4572002"/>
              <a:gd name="connsiteX0" fmla="*/ 33579 w 2457183"/>
              <a:gd name="connsiteY0" fmla="*/ 1713344 h 4580333"/>
              <a:gd name="connsiteX1" fmla="*/ 1964472 w 2457183"/>
              <a:gd name="connsiteY1" fmla="*/ 4392 h 4580333"/>
              <a:gd name="connsiteX2" fmla="*/ 2457183 w 2457183"/>
              <a:gd name="connsiteY2" fmla="*/ 2192739 h 4580333"/>
              <a:gd name="connsiteX3" fmla="*/ 863641 w 2457183"/>
              <a:gd name="connsiteY3" fmla="*/ 4576394 h 4580333"/>
              <a:gd name="connsiteX4" fmla="*/ 33579 w 2457183"/>
              <a:gd name="connsiteY4" fmla="*/ 1713344 h 4580333"/>
              <a:gd name="connsiteX0" fmla="*/ 704562 w 3128166"/>
              <a:gd name="connsiteY0" fmla="*/ 1713288 h 4491807"/>
              <a:gd name="connsiteX1" fmla="*/ 2635455 w 3128166"/>
              <a:gd name="connsiteY1" fmla="*/ 4336 h 4491807"/>
              <a:gd name="connsiteX2" fmla="*/ 3128166 w 3128166"/>
              <a:gd name="connsiteY2" fmla="*/ 2192683 h 4491807"/>
              <a:gd name="connsiteX3" fmla="*/ 140830 w 3128166"/>
              <a:gd name="connsiteY3" fmla="*/ 4487562 h 4491807"/>
              <a:gd name="connsiteX4" fmla="*/ 704562 w 3128166"/>
              <a:gd name="connsiteY4" fmla="*/ 1713288 h 4491807"/>
              <a:gd name="connsiteX0" fmla="*/ 733916 w 3574770"/>
              <a:gd name="connsiteY0" fmla="*/ 1740043 h 4594172"/>
              <a:gd name="connsiteX1" fmla="*/ 2664809 w 3574770"/>
              <a:gd name="connsiteY1" fmla="*/ 31091 h 4594172"/>
              <a:gd name="connsiteX2" fmla="*/ 3574770 w 3574770"/>
              <a:gd name="connsiteY2" fmla="*/ 3178227 h 4594172"/>
              <a:gd name="connsiteX3" fmla="*/ 170184 w 3574770"/>
              <a:gd name="connsiteY3" fmla="*/ 4514317 h 4594172"/>
              <a:gd name="connsiteX4" fmla="*/ 733916 w 3574770"/>
              <a:gd name="connsiteY4" fmla="*/ 1740043 h 4594172"/>
              <a:gd name="connsiteX0" fmla="*/ 470176 w 3692770"/>
              <a:gd name="connsiteY0" fmla="*/ 887559 h 4794198"/>
              <a:gd name="connsiteX1" fmla="*/ 2782809 w 3692770"/>
              <a:gd name="connsiteY1" fmla="*/ 164028 h 4794198"/>
              <a:gd name="connsiteX2" fmla="*/ 3692770 w 3692770"/>
              <a:gd name="connsiteY2" fmla="*/ 3311164 h 4794198"/>
              <a:gd name="connsiteX3" fmla="*/ 288184 w 3692770"/>
              <a:gd name="connsiteY3" fmla="*/ 4647254 h 4794198"/>
              <a:gd name="connsiteX4" fmla="*/ 470176 w 3692770"/>
              <a:gd name="connsiteY4" fmla="*/ 887559 h 4794198"/>
              <a:gd name="connsiteX0" fmla="*/ 855670 w 4078264"/>
              <a:gd name="connsiteY0" fmla="*/ 854163 h 4615401"/>
              <a:gd name="connsiteX1" fmla="*/ 3168303 w 4078264"/>
              <a:gd name="connsiteY1" fmla="*/ 130632 h 4615401"/>
              <a:gd name="connsiteX2" fmla="*/ 4078264 w 4078264"/>
              <a:gd name="connsiteY2" fmla="*/ 3277768 h 4615401"/>
              <a:gd name="connsiteX3" fmla="*/ 673678 w 4078264"/>
              <a:gd name="connsiteY3" fmla="*/ 4613858 h 4615401"/>
              <a:gd name="connsiteX4" fmla="*/ 8390 w 4078264"/>
              <a:gd name="connsiteY4" fmla="*/ 3202771 h 4615401"/>
              <a:gd name="connsiteX5" fmla="*/ 855670 w 4078264"/>
              <a:gd name="connsiteY5" fmla="*/ 854163 h 4615401"/>
              <a:gd name="connsiteX0" fmla="*/ 857702 w 4080296"/>
              <a:gd name="connsiteY0" fmla="*/ 830227 h 4591465"/>
              <a:gd name="connsiteX1" fmla="*/ 3170335 w 4080296"/>
              <a:gd name="connsiteY1" fmla="*/ 106696 h 4591465"/>
              <a:gd name="connsiteX2" fmla="*/ 4080296 w 4080296"/>
              <a:gd name="connsiteY2" fmla="*/ 3253832 h 4591465"/>
              <a:gd name="connsiteX3" fmla="*/ 675710 w 4080296"/>
              <a:gd name="connsiteY3" fmla="*/ 4589922 h 4591465"/>
              <a:gd name="connsiteX4" fmla="*/ 10422 w 4080296"/>
              <a:gd name="connsiteY4" fmla="*/ 3178835 h 4591465"/>
              <a:gd name="connsiteX5" fmla="*/ 250119 w 4080296"/>
              <a:gd name="connsiteY5" fmla="*/ 1749531 h 4591465"/>
              <a:gd name="connsiteX6" fmla="*/ 857702 w 4080296"/>
              <a:gd name="connsiteY6" fmla="*/ 830227 h 4591465"/>
              <a:gd name="connsiteX0" fmla="*/ 857702 w 4080296"/>
              <a:gd name="connsiteY0" fmla="*/ 11005 h 3772243"/>
              <a:gd name="connsiteX1" fmla="*/ 2229302 w 4080296"/>
              <a:gd name="connsiteY1" fmla="*/ 556980 h 3772243"/>
              <a:gd name="connsiteX2" fmla="*/ 4080296 w 4080296"/>
              <a:gd name="connsiteY2" fmla="*/ 2434610 h 3772243"/>
              <a:gd name="connsiteX3" fmla="*/ 675710 w 4080296"/>
              <a:gd name="connsiteY3" fmla="*/ 3770700 h 3772243"/>
              <a:gd name="connsiteX4" fmla="*/ 10422 w 4080296"/>
              <a:gd name="connsiteY4" fmla="*/ 2359613 h 3772243"/>
              <a:gd name="connsiteX5" fmla="*/ 250119 w 4080296"/>
              <a:gd name="connsiteY5" fmla="*/ 930309 h 3772243"/>
              <a:gd name="connsiteX6" fmla="*/ 857702 w 4080296"/>
              <a:gd name="connsiteY6" fmla="*/ 11005 h 3772243"/>
              <a:gd name="connsiteX0" fmla="*/ 857702 w 2571092"/>
              <a:gd name="connsiteY0" fmla="*/ 10479 h 3770178"/>
              <a:gd name="connsiteX1" fmla="*/ 2229302 w 2571092"/>
              <a:gd name="connsiteY1" fmla="*/ 556454 h 3770178"/>
              <a:gd name="connsiteX2" fmla="*/ 2571092 w 2571092"/>
              <a:gd name="connsiteY2" fmla="*/ 2345307 h 3770178"/>
              <a:gd name="connsiteX3" fmla="*/ 675710 w 2571092"/>
              <a:gd name="connsiteY3" fmla="*/ 3770174 h 3770178"/>
              <a:gd name="connsiteX4" fmla="*/ 10422 w 2571092"/>
              <a:gd name="connsiteY4" fmla="*/ 2359087 h 3770178"/>
              <a:gd name="connsiteX5" fmla="*/ 250119 w 2571092"/>
              <a:gd name="connsiteY5" fmla="*/ 929783 h 3770178"/>
              <a:gd name="connsiteX6" fmla="*/ 857702 w 2571092"/>
              <a:gd name="connsiteY6" fmla="*/ 10479 h 3770178"/>
              <a:gd name="connsiteX0" fmla="*/ 2730315 w 4443705"/>
              <a:gd name="connsiteY0" fmla="*/ 10479 h 3785977"/>
              <a:gd name="connsiteX1" fmla="*/ 4101915 w 4443705"/>
              <a:gd name="connsiteY1" fmla="*/ 556454 h 3785977"/>
              <a:gd name="connsiteX2" fmla="*/ 4443705 w 4443705"/>
              <a:gd name="connsiteY2" fmla="*/ 2345307 h 3785977"/>
              <a:gd name="connsiteX3" fmla="*/ 2548323 w 4443705"/>
              <a:gd name="connsiteY3" fmla="*/ 3770174 h 3785977"/>
              <a:gd name="connsiteX4" fmla="*/ 969 w 4443705"/>
              <a:gd name="connsiteY4" fmla="*/ 2962769 h 3785977"/>
              <a:gd name="connsiteX5" fmla="*/ 2122732 w 4443705"/>
              <a:gd name="connsiteY5" fmla="*/ 929783 h 3785977"/>
              <a:gd name="connsiteX6" fmla="*/ 2730315 w 4443705"/>
              <a:gd name="connsiteY6" fmla="*/ 10479 h 3785977"/>
              <a:gd name="connsiteX0" fmla="*/ 2733939 w 4447329"/>
              <a:gd name="connsiteY0" fmla="*/ 9698 h 3785196"/>
              <a:gd name="connsiteX1" fmla="*/ 4105539 w 4447329"/>
              <a:gd name="connsiteY1" fmla="*/ 555673 h 3785196"/>
              <a:gd name="connsiteX2" fmla="*/ 4447329 w 4447329"/>
              <a:gd name="connsiteY2" fmla="*/ 2344526 h 3785196"/>
              <a:gd name="connsiteX3" fmla="*/ 2551947 w 4447329"/>
              <a:gd name="connsiteY3" fmla="*/ 3769393 h 3785196"/>
              <a:gd name="connsiteX4" fmla="*/ 4593 w 4447329"/>
              <a:gd name="connsiteY4" fmla="*/ 2961988 h 3785196"/>
              <a:gd name="connsiteX5" fmla="*/ 492864 w 4447329"/>
              <a:gd name="connsiteY5" fmla="*/ 911247 h 3785196"/>
              <a:gd name="connsiteX6" fmla="*/ 2733939 w 4447329"/>
              <a:gd name="connsiteY6" fmla="*/ 9698 h 3785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7329" h="3785196">
                <a:moveTo>
                  <a:pt x="2733939" y="9698"/>
                </a:moveTo>
                <a:cubicBezTo>
                  <a:pt x="3336052" y="-49564"/>
                  <a:pt x="3819974" y="166535"/>
                  <a:pt x="4105539" y="555673"/>
                </a:cubicBezTo>
                <a:cubicBezTo>
                  <a:pt x="4391104" y="944811"/>
                  <a:pt x="4447329" y="1028070"/>
                  <a:pt x="4447329" y="2344526"/>
                </a:cubicBezTo>
                <a:cubicBezTo>
                  <a:pt x="4447329" y="3660982"/>
                  <a:pt x="3292403" y="3666483"/>
                  <a:pt x="2551947" y="3769393"/>
                </a:cubicBezTo>
                <a:cubicBezTo>
                  <a:pt x="1811491" y="3872303"/>
                  <a:pt x="56290" y="3457581"/>
                  <a:pt x="4593" y="2961988"/>
                </a:cubicBezTo>
                <a:cubicBezTo>
                  <a:pt x="-47104" y="2466395"/>
                  <a:pt x="351651" y="1302682"/>
                  <a:pt x="492864" y="911247"/>
                </a:cubicBezTo>
                <a:cubicBezTo>
                  <a:pt x="634077" y="519812"/>
                  <a:pt x="2131827" y="68960"/>
                  <a:pt x="2733939" y="9698"/>
                </a:cubicBezTo>
                <a:close/>
              </a:path>
            </a:pathLst>
          </a:custGeom>
          <a:solidFill>
            <a:srgbClr val="D8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64AF339E-CC3B-4D40-BBBC-AE3144FAE4A2}"/>
              </a:ext>
            </a:extLst>
          </p:cNvPr>
          <p:cNvSpPr/>
          <p:nvPr/>
        </p:nvSpPr>
        <p:spPr>
          <a:xfrm>
            <a:off x="8609795" y="3301863"/>
            <a:ext cx="4080296" cy="4591465"/>
          </a:xfrm>
          <a:custGeom>
            <a:avLst/>
            <a:gdLst>
              <a:gd name="connsiteX0" fmla="*/ 0 w 3187083"/>
              <a:gd name="connsiteY0" fmla="*/ 2383655 h 4767309"/>
              <a:gd name="connsiteX1" fmla="*/ 1593542 w 3187083"/>
              <a:gd name="connsiteY1" fmla="*/ 0 h 4767309"/>
              <a:gd name="connsiteX2" fmla="*/ 3187084 w 3187083"/>
              <a:gd name="connsiteY2" fmla="*/ 2383655 h 4767309"/>
              <a:gd name="connsiteX3" fmla="*/ 1593542 w 3187083"/>
              <a:gd name="connsiteY3" fmla="*/ 4767310 h 4767309"/>
              <a:gd name="connsiteX4" fmla="*/ 0 w 3187083"/>
              <a:gd name="connsiteY4" fmla="*/ 2383655 h 4767309"/>
              <a:gd name="connsiteX0" fmla="*/ 24087 w 3296079"/>
              <a:gd name="connsiteY0" fmla="*/ 2188347 h 4572002"/>
              <a:gd name="connsiteX1" fmla="*/ 2718460 w 3296079"/>
              <a:gd name="connsiteY1" fmla="*/ 0 h 4572002"/>
              <a:gd name="connsiteX2" fmla="*/ 3211171 w 3296079"/>
              <a:gd name="connsiteY2" fmla="*/ 2188347 h 4572002"/>
              <a:gd name="connsiteX3" fmla="*/ 1617629 w 3296079"/>
              <a:gd name="connsiteY3" fmla="*/ 4572002 h 4572002"/>
              <a:gd name="connsiteX4" fmla="*/ 24087 w 3296079"/>
              <a:gd name="connsiteY4" fmla="*/ 2188347 h 4572002"/>
              <a:gd name="connsiteX0" fmla="*/ 33579 w 2457183"/>
              <a:gd name="connsiteY0" fmla="*/ 1713344 h 4580333"/>
              <a:gd name="connsiteX1" fmla="*/ 1964472 w 2457183"/>
              <a:gd name="connsiteY1" fmla="*/ 4392 h 4580333"/>
              <a:gd name="connsiteX2" fmla="*/ 2457183 w 2457183"/>
              <a:gd name="connsiteY2" fmla="*/ 2192739 h 4580333"/>
              <a:gd name="connsiteX3" fmla="*/ 863641 w 2457183"/>
              <a:gd name="connsiteY3" fmla="*/ 4576394 h 4580333"/>
              <a:gd name="connsiteX4" fmla="*/ 33579 w 2457183"/>
              <a:gd name="connsiteY4" fmla="*/ 1713344 h 4580333"/>
              <a:gd name="connsiteX0" fmla="*/ 704562 w 3128166"/>
              <a:gd name="connsiteY0" fmla="*/ 1713288 h 4491807"/>
              <a:gd name="connsiteX1" fmla="*/ 2635455 w 3128166"/>
              <a:gd name="connsiteY1" fmla="*/ 4336 h 4491807"/>
              <a:gd name="connsiteX2" fmla="*/ 3128166 w 3128166"/>
              <a:gd name="connsiteY2" fmla="*/ 2192683 h 4491807"/>
              <a:gd name="connsiteX3" fmla="*/ 140830 w 3128166"/>
              <a:gd name="connsiteY3" fmla="*/ 4487562 h 4491807"/>
              <a:gd name="connsiteX4" fmla="*/ 704562 w 3128166"/>
              <a:gd name="connsiteY4" fmla="*/ 1713288 h 4491807"/>
              <a:gd name="connsiteX0" fmla="*/ 733916 w 3574770"/>
              <a:gd name="connsiteY0" fmla="*/ 1740043 h 4594172"/>
              <a:gd name="connsiteX1" fmla="*/ 2664809 w 3574770"/>
              <a:gd name="connsiteY1" fmla="*/ 31091 h 4594172"/>
              <a:gd name="connsiteX2" fmla="*/ 3574770 w 3574770"/>
              <a:gd name="connsiteY2" fmla="*/ 3178227 h 4594172"/>
              <a:gd name="connsiteX3" fmla="*/ 170184 w 3574770"/>
              <a:gd name="connsiteY3" fmla="*/ 4514317 h 4594172"/>
              <a:gd name="connsiteX4" fmla="*/ 733916 w 3574770"/>
              <a:gd name="connsiteY4" fmla="*/ 1740043 h 4594172"/>
              <a:gd name="connsiteX0" fmla="*/ 470176 w 3692770"/>
              <a:gd name="connsiteY0" fmla="*/ 887559 h 4794198"/>
              <a:gd name="connsiteX1" fmla="*/ 2782809 w 3692770"/>
              <a:gd name="connsiteY1" fmla="*/ 164028 h 4794198"/>
              <a:gd name="connsiteX2" fmla="*/ 3692770 w 3692770"/>
              <a:gd name="connsiteY2" fmla="*/ 3311164 h 4794198"/>
              <a:gd name="connsiteX3" fmla="*/ 288184 w 3692770"/>
              <a:gd name="connsiteY3" fmla="*/ 4647254 h 4794198"/>
              <a:gd name="connsiteX4" fmla="*/ 470176 w 3692770"/>
              <a:gd name="connsiteY4" fmla="*/ 887559 h 4794198"/>
              <a:gd name="connsiteX0" fmla="*/ 855670 w 4078264"/>
              <a:gd name="connsiteY0" fmla="*/ 854163 h 4615401"/>
              <a:gd name="connsiteX1" fmla="*/ 3168303 w 4078264"/>
              <a:gd name="connsiteY1" fmla="*/ 130632 h 4615401"/>
              <a:gd name="connsiteX2" fmla="*/ 4078264 w 4078264"/>
              <a:gd name="connsiteY2" fmla="*/ 3277768 h 4615401"/>
              <a:gd name="connsiteX3" fmla="*/ 673678 w 4078264"/>
              <a:gd name="connsiteY3" fmla="*/ 4613858 h 4615401"/>
              <a:gd name="connsiteX4" fmla="*/ 8390 w 4078264"/>
              <a:gd name="connsiteY4" fmla="*/ 3202771 h 4615401"/>
              <a:gd name="connsiteX5" fmla="*/ 855670 w 4078264"/>
              <a:gd name="connsiteY5" fmla="*/ 854163 h 4615401"/>
              <a:gd name="connsiteX0" fmla="*/ 857702 w 4080296"/>
              <a:gd name="connsiteY0" fmla="*/ 830227 h 4591465"/>
              <a:gd name="connsiteX1" fmla="*/ 3170335 w 4080296"/>
              <a:gd name="connsiteY1" fmla="*/ 106696 h 4591465"/>
              <a:gd name="connsiteX2" fmla="*/ 4080296 w 4080296"/>
              <a:gd name="connsiteY2" fmla="*/ 3253832 h 4591465"/>
              <a:gd name="connsiteX3" fmla="*/ 675710 w 4080296"/>
              <a:gd name="connsiteY3" fmla="*/ 4589922 h 4591465"/>
              <a:gd name="connsiteX4" fmla="*/ 10422 w 4080296"/>
              <a:gd name="connsiteY4" fmla="*/ 3178835 h 4591465"/>
              <a:gd name="connsiteX5" fmla="*/ 250119 w 4080296"/>
              <a:gd name="connsiteY5" fmla="*/ 1749531 h 4591465"/>
              <a:gd name="connsiteX6" fmla="*/ 857702 w 4080296"/>
              <a:gd name="connsiteY6" fmla="*/ 830227 h 45914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80296" h="4591465">
                <a:moveTo>
                  <a:pt x="857702" y="830227"/>
                </a:moveTo>
                <a:cubicBezTo>
                  <a:pt x="1344405" y="556421"/>
                  <a:pt x="2633236" y="-297238"/>
                  <a:pt x="3170335" y="106696"/>
                </a:cubicBezTo>
                <a:cubicBezTo>
                  <a:pt x="3707434" y="510630"/>
                  <a:pt x="4080296" y="1937376"/>
                  <a:pt x="4080296" y="3253832"/>
                </a:cubicBezTo>
                <a:cubicBezTo>
                  <a:pt x="4080296" y="4570288"/>
                  <a:pt x="1354022" y="4602421"/>
                  <a:pt x="675710" y="4589922"/>
                </a:cubicBezTo>
                <a:cubicBezTo>
                  <a:pt x="-2602" y="4577423"/>
                  <a:pt x="62119" y="3674428"/>
                  <a:pt x="10422" y="3178835"/>
                </a:cubicBezTo>
                <a:cubicBezTo>
                  <a:pt x="-41275" y="2683242"/>
                  <a:pt x="108906" y="2140966"/>
                  <a:pt x="250119" y="1749531"/>
                </a:cubicBezTo>
                <a:cubicBezTo>
                  <a:pt x="391332" y="1358096"/>
                  <a:pt x="370999" y="1104033"/>
                  <a:pt x="857702" y="830227"/>
                </a:cubicBezTo>
                <a:close/>
              </a:path>
            </a:pathLst>
          </a:custGeom>
          <a:solidFill>
            <a:srgbClr val="D8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6287B41-A5EA-4DFC-A853-8E1311E14F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67890" y="415668"/>
            <a:ext cx="3444341" cy="63008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3C31D06-67B3-4E17-A339-DB9B0DACF34B}"/>
              </a:ext>
            </a:extLst>
          </p:cNvPr>
          <p:cNvSpPr txBox="1"/>
          <p:nvPr/>
        </p:nvSpPr>
        <p:spPr>
          <a:xfrm>
            <a:off x="6551235" y="1635760"/>
            <a:ext cx="344434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>
                <a:solidFill>
                  <a:srgbClr val="78ACA9"/>
                </a:solidFill>
                <a:latin typeface="Futura Md BT" panose="020B0602020204020303" pitchFamily="34" charset="0"/>
              </a:rPr>
              <a:t>Hot Place</a:t>
            </a:r>
          </a:p>
          <a:p>
            <a:r>
              <a:rPr lang="en-US" altLang="ko-KR" sz="3200">
                <a:solidFill>
                  <a:srgbClr val="78ACA9"/>
                </a:solidFill>
                <a:latin typeface="Futura Md BT" panose="020B0602020204020303" pitchFamily="34" charset="0"/>
              </a:rPr>
              <a:t>Recommendation</a:t>
            </a:r>
            <a:endParaRPr lang="ko-KR" altLang="en-US" sz="3200">
              <a:solidFill>
                <a:srgbClr val="78ACA9"/>
              </a:solidFill>
              <a:latin typeface="Futura Md BT" panose="020B06020202040203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DD8F10-40DA-42B1-AE9F-0D16AB4CF067}"/>
              </a:ext>
            </a:extLst>
          </p:cNvPr>
          <p:cNvSpPr txBox="1"/>
          <p:nvPr/>
        </p:nvSpPr>
        <p:spPr>
          <a:xfrm>
            <a:off x="6551235" y="1209040"/>
            <a:ext cx="9344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srgbClr val="A5A5AA"/>
                </a:solidFill>
                <a:latin typeface="Futura Bk BT" panose="020B0502020204020303" pitchFamily="34" charset="0"/>
              </a:rPr>
              <a:t>Features</a:t>
            </a:r>
            <a:endParaRPr lang="ko-KR" altLang="en-US" sz="1600">
              <a:solidFill>
                <a:srgbClr val="A5A5AA"/>
              </a:solidFill>
              <a:latin typeface="Futura Bk BT" panose="020B05020202040203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B35F7BF-5904-4B59-9875-1ACAEB8BE71D}"/>
              </a:ext>
            </a:extLst>
          </p:cNvPr>
          <p:cNvSpPr txBox="1"/>
          <p:nvPr/>
        </p:nvSpPr>
        <p:spPr>
          <a:xfrm>
            <a:off x="6551235" y="3117720"/>
            <a:ext cx="4391085" cy="14507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A5A5A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매번 같은 산책 코스에 지치셨나요</a:t>
            </a:r>
            <a:r>
              <a:rPr lang="en-US" altLang="ko-KR" sz="1200">
                <a:solidFill>
                  <a:srgbClr val="A5A5A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A5A5A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더 많은 강아지들을 만나고 </a:t>
            </a:r>
            <a:r>
              <a:rPr lang="ko-KR" altLang="en-US" sz="1200" err="1">
                <a:solidFill>
                  <a:srgbClr val="A5A5A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싶으신가요</a:t>
            </a:r>
            <a:r>
              <a:rPr lang="en-US" altLang="ko-KR" sz="1200">
                <a:solidFill>
                  <a:srgbClr val="A5A5A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?</a:t>
            </a:r>
          </a:p>
          <a:p>
            <a:pPr>
              <a:lnSpc>
                <a:spcPct val="150000"/>
              </a:lnSpc>
            </a:pPr>
            <a:endParaRPr lang="en-US" altLang="ko-KR" sz="1200">
              <a:solidFill>
                <a:srgbClr val="A5A5AA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rgbClr val="A5A5A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SPETCIAL</a:t>
            </a:r>
            <a:r>
              <a:rPr lang="ko-KR" altLang="en-US" sz="1200">
                <a:solidFill>
                  <a:srgbClr val="A5A5A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은 실시간으로 인기있는 산책로를 지도에 표시해 줍니다</a:t>
            </a:r>
            <a:r>
              <a:rPr lang="en-US" altLang="ko-KR" sz="1200">
                <a:solidFill>
                  <a:srgbClr val="A5A5A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A5A5A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당신의 반려견을 </a:t>
            </a:r>
            <a:r>
              <a:rPr lang="ko-KR" altLang="en-US" sz="1200" err="1">
                <a:solidFill>
                  <a:srgbClr val="A5A5A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인싸로</a:t>
            </a:r>
            <a:r>
              <a:rPr lang="ko-KR" altLang="en-US" sz="1200">
                <a:solidFill>
                  <a:srgbClr val="A5A5A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만들어 주세요</a:t>
            </a:r>
            <a:r>
              <a:rPr lang="en-US" altLang="ko-KR" sz="1200">
                <a:solidFill>
                  <a:srgbClr val="A5A5A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93147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CE4B80B4-9408-4F35-BEB2-2A26E8830683}"/>
              </a:ext>
            </a:extLst>
          </p:cNvPr>
          <p:cNvSpPr/>
          <p:nvPr/>
        </p:nvSpPr>
        <p:spPr>
          <a:xfrm>
            <a:off x="5397277" y="2526282"/>
            <a:ext cx="585927" cy="609471"/>
          </a:xfrm>
          <a:prstGeom prst="ellipse">
            <a:avLst/>
          </a:prstGeom>
          <a:solidFill>
            <a:srgbClr val="D8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E18C47B-1B99-449F-A738-2C5D862D7446}"/>
              </a:ext>
            </a:extLst>
          </p:cNvPr>
          <p:cNvSpPr/>
          <p:nvPr/>
        </p:nvSpPr>
        <p:spPr>
          <a:xfrm rot="1056246">
            <a:off x="-433792" y="3534387"/>
            <a:ext cx="4277414" cy="3923294"/>
          </a:xfrm>
          <a:custGeom>
            <a:avLst/>
            <a:gdLst>
              <a:gd name="connsiteX0" fmla="*/ 0 w 3710866"/>
              <a:gd name="connsiteY0" fmla="*/ 0 h 1509204"/>
              <a:gd name="connsiteX1" fmla="*/ 3710866 w 3710866"/>
              <a:gd name="connsiteY1" fmla="*/ 0 h 1509204"/>
              <a:gd name="connsiteX2" fmla="*/ 3710866 w 3710866"/>
              <a:gd name="connsiteY2" fmla="*/ 1509204 h 1509204"/>
              <a:gd name="connsiteX3" fmla="*/ 0 w 3710866"/>
              <a:gd name="connsiteY3" fmla="*/ 1509204 h 1509204"/>
              <a:gd name="connsiteX4" fmla="*/ 0 w 3710866"/>
              <a:gd name="connsiteY4" fmla="*/ 0 h 1509204"/>
              <a:gd name="connsiteX0" fmla="*/ 0 w 3710866"/>
              <a:gd name="connsiteY0" fmla="*/ 0 h 1509204"/>
              <a:gd name="connsiteX1" fmla="*/ 2991774 w 3710866"/>
              <a:gd name="connsiteY1" fmla="*/ 44388 h 1509204"/>
              <a:gd name="connsiteX2" fmla="*/ 3710866 w 3710866"/>
              <a:gd name="connsiteY2" fmla="*/ 1509204 h 1509204"/>
              <a:gd name="connsiteX3" fmla="*/ 0 w 3710866"/>
              <a:gd name="connsiteY3" fmla="*/ 1509204 h 1509204"/>
              <a:gd name="connsiteX4" fmla="*/ 0 w 3710866"/>
              <a:gd name="connsiteY4" fmla="*/ 0 h 1509204"/>
              <a:gd name="connsiteX0" fmla="*/ 852256 w 3710866"/>
              <a:gd name="connsiteY0" fmla="*/ 0 h 2095130"/>
              <a:gd name="connsiteX1" fmla="*/ 2991774 w 3710866"/>
              <a:gd name="connsiteY1" fmla="*/ 630314 h 2095130"/>
              <a:gd name="connsiteX2" fmla="*/ 3710866 w 3710866"/>
              <a:gd name="connsiteY2" fmla="*/ 2095130 h 2095130"/>
              <a:gd name="connsiteX3" fmla="*/ 0 w 3710866"/>
              <a:gd name="connsiteY3" fmla="*/ 2095130 h 2095130"/>
              <a:gd name="connsiteX4" fmla="*/ 852256 w 3710866"/>
              <a:gd name="connsiteY4" fmla="*/ 0 h 2095130"/>
              <a:gd name="connsiteX0" fmla="*/ 2181524 w 3710866"/>
              <a:gd name="connsiteY0" fmla="*/ 0 h 3923294"/>
              <a:gd name="connsiteX1" fmla="*/ 2991774 w 3710866"/>
              <a:gd name="connsiteY1" fmla="*/ 2458478 h 3923294"/>
              <a:gd name="connsiteX2" fmla="*/ 3710866 w 3710866"/>
              <a:gd name="connsiteY2" fmla="*/ 3923294 h 3923294"/>
              <a:gd name="connsiteX3" fmla="*/ 0 w 3710866"/>
              <a:gd name="connsiteY3" fmla="*/ 3923294 h 3923294"/>
              <a:gd name="connsiteX4" fmla="*/ 2181524 w 3710866"/>
              <a:gd name="connsiteY4" fmla="*/ 0 h 3923294"/>
              <a:gd name="connsiteX0" fmla="*/ 2181524 w 4277414"/>
              <a:gd name="connsiteY0" fmla="*/ 0 h 3923294"/>
              <a:gd name="connsiteX1" fmla="*/ 4277414 w 4277414"/>
              <a:gd name="connsiteY1" fmla="*/ 2283394 h 3923294"/>
              <a:gd name="connsiteX2" fmla="*/ 3710866 w 4277414"/>
              <a:gd name="connsiteY2" fmla="*/ 3923294 h 3923294"/>
              <a:gd name="connsiteX3" fmla="*/ 0 w 4277414"/>
              <a:gd name="connsiteY3" fmla="*/ 3923294 h 3923294"/>
              <a:gd name="connsiteX4" fmla="*/ 2181524 w 4277414"/>
              <a:gd name="connsiteY4" fmla="*/ 0 h 3923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77414" h="3923294">
                <a:moveTo>
                  <a:pt x="2181524" y="0"/>
                </a:moveTo>
                <a:lnTo>
                  <a:pt x="4277414" y="2283394"/>
                </a:lnTo>
                <a:lnTo>
                  <a:pt x="3710866" y="3923294"/>
                </a:lnTo>
                <a:lnTo>
                  <a:pt x="0" y="3923294"/>
                </a:lnTo>
                <a:lnTo>
                  <a:pt x="2181524" y="0"/>
                </a:lnTo>
                <a:close/>
              </a:path>
            </a:pathLst>
          </a:custGeom>
          <a:solidFill>
            <a:srgbClr val="D8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6287B41-A5EA-4DFC-A853-8E1311E14F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17410" y="385188"/>
            <a:ext cx="3483230" cy="63008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3C31D06-67B3-4E17-A339-DB9B0DACF34B}"/>
              </a:ext>
            </a:extLst>
          </p:cNvPr>
          <p:cNvSpPr txBox="1"/>
          <p:nvPr/>
        </p:nvSpPr>
        <p:spPr>
          <a:xfrm>
            <a:off x="1704915" y="1595120"/>
            <a:ext cx="113364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>
                <a:solidFill>
                  <a:srgbClr val="78ACA9"/>
                </a:solidFill>
                <a:latin typeface="Futura Md BT" panose="020B0602020204020303" pitchFamily="34" charset="0"/>
              </a:rPr>
              <a:t>Dog</a:t>
            </a:r>
          </a:p>
          <a:p>
            <a:r>
              <a:rPr lang="en-US" altLang="ko-KR" sz="3200">
                <a:solidFill>
                  <a:srgbClr val="78ACA9"/>
                </a:solidFill>
                <a:latin typeface="Futura Md BT" panose="020B0602020204020303" pitchFamily="34" charset="0"/>
              </a:rPr>
              <a:t>Shop</a:t>
            </a:r>
            <a:endParaRPr lang="ko-KR" altLang="en-US" sz="3200">
              <a:solidFill>
                <a:srgbClr val="78ACA9"/>
              </a:solidFill>
              <a:latin typeface="Futura Md BT" panose="020B06020202040203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DD8F10-40DA-42B1-AE9F-0D16AB4CF067}"/>
              </a:ext>
            </a:extLst>
          </p:cNvPr>
          <p:cNvSpPr txBox="1"/>
          <p:nvPr/>
        </p:nvSpPr>
        <p:spPr>
          <a:xfrm>
            <a:off x="1704915" y="1168400"/>
            <a:ext cx="9344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srgbClr val="A5A5AA"/>
                </a:solidFill>
                <a:latin typeface="Futura Bk BT" panose="020B0502020204020303" pitchFamily="34" charset="0"/>
              </a:rPr>
              <a:t>Features</a:t>
            </a:r>
            <a:endParaRPr lang="ko-KR" altLang="en-US" sz="1600">
              <a:solidFill>
                <a:srgbClr val="A5A5AA"/>
              </a:solidFill>
              <a:latin typeface="Futura Bk BT" panose="020B05020202040203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B35F7BF-5904-4B59-9875-1ACAEB8BE71D}"/>
              </a:ext>
            </a:extLst>
          </p:cNvPr>
          <p:cNvSpPr txBox="1"/>
          <p:nvPr/>
        </p:nvSpPr>
        <p:spPr>
          <a:xfrm>
            <a:off x="1704915" y="3077080"/>
            <a:ext cx="4391085" cy="2004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A5A5A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산책으로 지친 우리 강아지에게 선물을 하고 싶다면</a:t>
            </a:r>
            <a:r>
              <a:rPr lang="en-US" altLang="ko-KR" sz="1200">
                <a:solidFill>
                  <a:srgbClr val="A5A5A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rgbClr val="A5A5A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Dog shop</a:t>
            </a:r>
            <a:r>
              <a:rPr lang="ko-KR" altLang="en-US" sz="1200">
                <a:solidFill>
                  <a:srgbClr val="A5A5A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에서 합리적인 가격으로 구매하세요</a:t>
            </a:r>
            <a:r>
              <a:rPr lang="en-US" altLang="ko-KR" sz="1200">
                <a:solidFill>
                  <a:srgbClr val="A5A5A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rgbClr val="A5A5A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SPETCIAL</a:t>
            </a:r>
            <a:r>
              <a:rPr lang="ko-KR" altLang="en-US" sz="1200">
                <a:solidFill>
                  <a:srgbClr val="A5A5A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은 반려견 용품 업체와 제휴하여 최고의 물품만을</a:t>
            </a:r>
            <a:endParaRPr lang="en-US" altLang="ko-KR" sz="1200">
              <a:solidFill>
                <a:srgbClr val="A5A5AA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A5A5A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판매합니다</a:t>
            </a:r>
            <a:r>
              <a:rPr lang="en-US" altLang="ko-KR" sz="1200">
                <a:solidFill>
                  <a:srgbClr val="A5A5A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200">
              <a:solidFill>
                <a:srgbClr val="A5A5AA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A5A5A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나의 강아지에게 더욱 좋은 것을 주고 싶은 마음</a:t>
            </a:r>
            <a:r>
              <a:rPr lang="en-US" altLang="ko-KR" sz="1200">
                <a:solidFill>
                  <a:srgbClr val="A5A5A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rgbClr val="A5A5A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SPETCIAL</a:t>
            </a:r>
            <a:r>
              <a:rPr lang="ko-KR" altLang="en-US" sz="1200">
                <a:solidFill>
                  <a:srgbClr val="A5A5A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은 당신의 마음에 쏙 드는 상품만을 추천하여 줍니다</a:t>
            </a:r>
            <a:r>
              <a:rPr lang="en-US" altLang="ko-KR" sz="1200">
                <a:solidFill>
                  <a:srgbClr val="A5A5A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64577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>
            <a:extLst>
              <a:ext uri="{FF2B5EF4-FFF2-40B4-BE49-F238E27FC236}">
                <a16:creationId xmlns:a16="http://schemas.microsoft.com/office/drawing/2014/main" id="{E27DD662-1994-4237-92EF-006A274E8927}"/>
              </a:ext>
            </a:extLst>
          </p:cNvPr>
          <p:cNvSpPr/>
          <p:nvPr/>
        </p:nvSpPr>
        <p:spPr>
          <a:xfrm rot="17550700">
            <a:off x="6846378" y="5190541"/>
            <a:ext cx="629190" cy="1173605"/>
          </a:xfrm>
          <a:custGeom>
            <a:avLst/>
            <a:gdLst>
              <a:gd name="connsiteX0" fmla="*/ 0 w 3611880"/>
              <a:gd name="connsiteY0" fmla="*/ 0 h 3418238"/>
              <a:gd name="connsiteX1" fmla="*/ 3611880 w 3611880"/>
              <a:gd name="connsiteY1" fmla="*/ 0 h 3418238"/>
              <a:gd name="connsiteX2" fmla="*/ 3611880 w 3611880"/>
              <a:gd name="connsiteY2" fmla="*/ 3418238 h 3418238"/>
              <a:gd name="connsiteX3" fmla="*/ 0 w 3611880"/>
              <a:gd name="connsiteY3" fmla="*/ 3418238 h 3418238"/>
              <a:gd name="connsiteX4" fmla="*/ 0 w 3611880"/>
              <a:gd name="connsiteY4" fmla="*/ 0 h 3418238"/>
              <a:gd name="connsiteX0" fmla="*/ 0 w 4973152"/>
              <a:gd name="connsiteY0" fmla="*/ 980394 h 3418238"/>
              <a:gd name="connsiteX1" fmla="*/ 4973152 w 4973152"/>
              <a:gd name="connsiteY1" fmla="*/ 0 h 3418238"/>
              <a:gd name="connsiteX2" fmla="*/ 4973152 w 4973152"/>
              <a:gd name="connsiteY2" fmla="*/ 3418238 h 3418238"/>
              <a:gd name="connsiteX3" fmla="*/ 1361272 w 4973152"/>
              <a:gd name="connsiteY3" fmla="*/ 3418238 h 3418238"/>
              <a:gd name="connsiteX4" fmla="*/ 0 w 4973152"/>
              <a:gd name="connsiteY4" fmla="*/ 980394 h 3418238"/>
              <a:gd name="connsiteX0" fmla="*/ 0 w 4973152"/>
              <a:gd name="connsiteY0" fmla="*/ 980394 h 3418238"/>
              <a:gd name="connsiteX1" fmla="*/ 4973152 w 4973152"/>
              <a:gd name="connsiteY1" fmla="*/ 0 h 3418238"/>
              <a:gd name="connsiteX2" fmla="*/ 4697477 w 4973152"/>
              <a:gd name="connsiteY2" fmla="*/ 2588998 h 3418238"/>
              <a:gd name="connsiteX3" fmla="*/ 1361272 w 4973152"/>
              <a:gd name="connsiteY3" fmla="*/ 3418238 h 3418238"/>
              <a:gd name="connsiteX4" fmla="*/ 0 w 4973152"/>
              <a:gd name="connsiteY4" fmla="*/ 980394 h 3418238"/>
              <a:gd name="connsiteX0" fmla="*/ 0 w 4697477"/>
              <a:gd name="connsiteY0" fmla="*/ 1927299 h 4365143"/>
              <a:gd name="connsiteX1" fmla="*/ 3722047 w 4697477"/>
              <a:gd name="connsiteY1" fmla="*/ 0 h 4365143"/>
              <a:gd name="connsiteX2" fmla="*/ 4697477 w 4697477"/>
              <a:gd name="connsiteY2" fmla="*/ 3535903 h 4365143"/>
              <a:gd name="connsiteX3" fmla="*/ 1361272 w 4697477"/>
              <a:gd name="connsiteY3" fmla="*/ 4365143 h 4365143"/>
              <a:gd name="connsiteX4" fmla="*/ 0 w 4697477"/>
              <a:gd name="connsiteY4" fmla="*/ 1927299 h 4365143"/>
              <a:gd name="connsiteX0" fmla="*/ 0 w 3722045"/>
              <a:gd name="connsiteY0" fmla="*/ 1927299 h 4365143"/>
              <a:gd name="connsiteX1" fmla="*/ 3722047 w 3722045"/>
              <a:gd name="connsiteY1" fmla="*/ 0 h 4365143"/>
              <a:gd name="connsiteX2" fmla="*/ 2878373 w 3722045"/>
              <a:gd name="connsiteY2" fmla="*/ 2574398 h 4365143"/>
              <a:gd name="connsiteX3" fmla="*/ 1361272 w 3722045"/>
              <a:gd name="connsiteY3" fmla="*/ 4365143 h 4365143"/>
              <a:gd name="connsiteX4" fmla="*/ 0 w 3722045"/>
              <a:gd name="connsiteY4" fmla="*/ 1927299 h 4365143"/>
              <a:gd name="connsiteX0" fmla="*/ -1 w 2676237"/>
              <a:gd name="connsiteY0" fmla="*/ 1649553 h 4365143"/>
              <a:gd name="connsiteX1" fmla="*/ 2676239 w 2676237"/>
              <a:gd name="connsiteY1" fmla="*/ 0 h 4365143"/>
              <a:gd name="connsiteX2" fmla="*/ 1832565 w 2676237"/>
              <a:gd name="connsiteY2" fmla="*/ 2574398 h 4365143"/>
              <a:gd name="connsiteX3" fmla="*/ 315464 w 2676237"/>
              <a:gd name="connsiteY3" fmla="*/ 4365143 h 4365143"/>
              <a:gd name="connsiteX4" fmla="*/ -1 w 2676237"/>
              <a:gd name="connsiteY4" fmla="*/ 1649553 h 4365143"/>
              <a:gd name="connsiteX0" fmla="*/ -1 w 1832565"/>
              <a:gd name="connsiteY0" fmla="*/ 983954 h 3699544"/>
              <a:gd name="connsiteX1" fmla="*/ 934118 w 1832565"/>
              <a:gd name="connsiteY1" fmla="*/ -2 h 3699544"/>
              <a:gd name="connsiteX2" fmla="*/ 1832565 w 1832565"/>
              <a:gd name="connsiteY2" fmla="*/ 1908799 h 3699544"/>
              <a:gd name="connsiteX3" fmla="*/ 315464 w 1832565"/>
              <a:gd name="connsiteY3" fmla="*/ 3699544 h 3699544"/>
              <a:gd name="connsiteX4" fmla="*/ -1 w 1832565"/>
              <a:gd name="connsiteY4" fmla="*/ 983954 h 369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32565" h="3699544">
                <a:moveTo>
                  <a:pt x="-1" y="983954"/>
                </a:moveTo>
                <a:lnTo>
                  <a:pt x="934118" y="-2"/>
                </a:lnTo>
                <a:lnTo>
                  <a:pt x="1832565" y="1908799"/>
                </a:lnTo>
                <a:lnTo>
                  <a:pt x="315464" y="3699544"/>
                </a:lnTo>
                <a:lnTo>
                  <a:pt x="-1" y="983954"/>
                </a:lnTo>
                <a:close/>
              </a:path>
            </a:pathLst>
          </a:custGeom>
          <a:solidFill>
            <a:srgbClr val="D8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962B95F-F9B5-464F-A745-3F3E4AEF746B}"/>
              </a:ext>
            </a:extLst>
          </p:cNvPr>
          <p:cNvSpPr/>
          <p:nvPr/>
        </p:nvSpPr>
        <p:spPr>
          <a:xfrm rot="1776230">
            <a:off x="8527880" y="-170134"/>
            <a:ext cx="3834846" cy="4365143"/>
          </a:xfrm>
          <a:custGeom>
            <a:avLst/>
            <a:gdLst>
              <a:gd name="connsiteX0" fmla="*/ 0 w 3611880"/>
              <a:gd name="connsiteY0" fmla="*/ 0 h 3418238"/>
              <a:gd name="connsiteX1" fmla="*/ 3611880 w 3611880"/>
              <a:gd name="connsiteY1" fmla="*/ 0 h 3418238"/>
              <a:gd name="connsiteX2" fmla="*/ 3611880 w 3611880"/>
              <a:gd name="connsiteY2" fmla="*/ 3418238 h 3418238"/>
              <a:gd name="connsiteX3" fmla="*/ 0 w 3611880"/>
              <a:gd name="connsiteY3" fmla="*/ 3418238 h 3418238"/>
              <a:gd name="connsiteX4" fmla="*/ 0 w 3611880"/>
              <a:gd name="connsiteY4" fmla="*/ 0 h 3418238"/>
              <a:gd name="connsiteX0" fmla="*/ 0 w 4973152"/>
              <a:gd name="connsiteY0" fmla="*/ 980394 h 3418238"/>
              <a:gd name="connsiteX1" fmla="*/ 4973152 w 4973152"/>
              <a:gd name="connsiteY1" fmla="*/ 0 h 3418238"/>
              <a:gd name="connsiteX2" fmla="*/ 4973152 w 4973152"/>
              <a:gd name="connsiteY2" fmla="*/ 3418238 h 3418238"/>
              <a:gd name="connsiteX3" fmla="*/ 1361272 w 4973152"/>
              <a:gd name="connsiteY3" fmla="*/ 3418238 h 3418238"/>
              <a:gd name="connsiteX4" fmla="*/ 0 w 4973152"/>
              <a:gd name="connsiteY4" fmla="*/ 980394 h 3418238"/>
              <a:gd name="connsiteX0" fmla="*/ 0 w 4973152"/>
              <a:gd name="connsiteY0" fmla="*/ 980394 h 3418238"/>
              <a:gd name="connsiteX1" fmla="*/ 4973152 w 4973152"/>
              <a:gd name="connsiteY1" fmla="*/ 0 h 3418238"/>
              <a:gd name="connsiteX2" fmla="*/ 4697477 w 4973152"/>
              <a:gd name="connsiteY2" fmla="*/ 2588998 h 3418238"/>
              <a:gd name="connsiteX3" fmla="*/ 1361272 w 4973152"/>
              <a:gd name="connsiteY3" fmla="*/ 3418238 h 3418238"/>
              <a:gd name="connsiteX4" fmla="*/ 0 w 4973152"/>
              <a:gd name="connsiteY4" fmla="*/ 980394 h 3418238"/>
              <a:gd name="connsiteX0" fmla="*/ 0 w 4697477"/>
              <a:gd name="connsiteY0" fmla="*/ 1927299 h 4365143"/>
              <a:gd name="connsiteX1" fmla="*/ 3722047 w 4697477"/>
              <a:gd name="connsiteY1" fmla="*/ 0 h 4365143"/>
              <a:gd name="connsiteX2" fmla="*/ 4697477 w 4697477"/>
              <a:gd name="connsiteY2" fmla="*/ 3535903 h 4365143"/>
              <a:gd name="connsiteX3" fmla="*/ 1361272 w 4697477"/>
              <a:gd name="connsiteY3" fmla="*/ 4365143 h 4365143"/>
              <a:gd name="connsiteX4" fmla="*/ 0 w 4697477"/>
              <a:gd name="connsiteY4" fmla="*/ 1927299 h 4365143"/>
              <a:gd name="connsiteX0" fmla="*/ 0 w 3834846"/>
              <a:gd name="connsiteY0" fmla="*/ 1931924 h 4365143"/>
              <a:gd name="connsiteX1" fmla="*/ 2859416 w 3834846"/>
              <a:gd name="connsiteY1" fmla="*/ 0 h 4365143"/>
              <a:gd name="connsiteX2" fmla="*/ 3834846 w 3834846"/>
              <a:gd name="connsiteY2" fmla="*/ 3535903 h 4365143"/>
              <a:gd name="connsiteX3" fmla="*/ 498641 w 3834846"/>
              <a:gd name="connsiteY3" fmla="*/ 4365143 h 4365143"/>
              <a:gd name="connsiteX4" fmla="*/ 0 w 3834846"/>
              <a:gd name="connsiteY4" fmla="*/ 1931924 h 4365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34846" h="4365143">
                <a:moveTo>
                  <a:pt x="0" y="1931924"/>
                </a:moveTo>
                <a:lnTo>
                  <a:pt x="2859416" y="0"/>
                </a:lnTo>
                <a:lnTo>
                  <a:pt x="3834846" y="3535903"/>
                </a:lnTo>
                <a:lnTo>
                  <a:pt x="498641" y="4365143"/>
                </a:lnTo>
                <a:lnTo>
                  <a:pt x="0" y="1931924"/>
                </a:lnTo>
                <a:close/>
              </a:path>
            </a:pathLst>
          </a:custGeom>
          <a:solidFill>
            <a:srgbClr val="D8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C31D06-67B3-4E17-A339-DB9B0DACF34B}"/>
              </a:ext>
            </a:extLst>
          </p:cNvPr>
          <p:cNvSpPr txBox="1"/>
          <p:nvPr/>
        </p:nvSpPr>
        <p:spPr>
          <a:xfrm>
            <a:off x="6693732" y="1704177"/>
            <a:ext cx="246574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>
                <a:solidFill>
                  <a:srgbClr val="78ACA9"/>
                </a:solidFill>
                <a:latin typeface="Futura Md BT" panose="020B0602020204020303" pitchFamily="34" charset="0"/>
              </a:rPr>
              <a:t>Premium</a:t>
            </a:r>
          </a:p>
          <a:p>
            <a:r>
              <a:rPr lang="en-US" altLang="ko-KR" sz="3200">
                <a:solidFill>
                  <a:srgbClr val="78ACA9"/>
                </a:solidFill>
                <a:latin typeface="Futura Md BT" panose="020B0602020204020303" pitchFamily="34" charset="0"/>
              </a:rPr>
              <a:t>Subscription</a:t>
            </a:r>
            <a:endParaRPr lang="ko-KR" altLang="en-US" sz="3200">
              <a:solidFill>
                <a:srgbClr val="78ACA9"/>
              </a:solidFill>
              <a:latin typeface="Futura Md BT" panose="020B06020202040203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DD8F10-40DA-42B1-AE9F-0D16AB4CF067}"/>
              </a:ext>
            </a:extLst>
          </p:cNvPr>
          <p:cNvSpPr txBox="1"/>
          <p:nvPr/>
        </p:nvSpPr>
        <p:spPr>
          <a:xfrm>
            <a:off x="6693732" y="1277457"/>
            <a:ext cx="9344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srgbClr val="A5A5AA"/>
                </a:solidFill>
                <a:latin typeface="Futura Bk BT" panose="020B0502020204020303" pitchFamily="34" charset="0"/>
              </a:rPr>
              <a:t>Features</a:t>
            </a:r>
            <a:endParaRPr lang="ko-KR" altLang="en-US" sz="1600">
              <a:solidFill>
                <a:srgbClr val="A5A5AA"/>
              </a:solidFill>
              <a:latin typeface="Futura Bk BT" panose="020B05020202040203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B35F7BF-5904-4B59-9875-1ACAEB8BE71D}"/>
              </a:ext>
            </a:extLst>
          </p:cNvPr>
          <p:cNvSpPr txBox="1"/>
          <p:nvPr/>
        </p:nvSpPr>
        <p:spPr>
          <a:xfrm>
            <a:off x="6693732" y="3186137"/>
            <a:ext cx="4391085" cy="1727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rgbClr val="A5A5A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프리미엄 구독을 통해 강아지에게 더욱 넓은 세계를 선사하세요</a:t>
            </a:r>
            <a:r>
              <a:rPr lang="en-US" altLang="ko-KR" sz="1200" dirty="0">
                <a:solidFill>
                  <a:srgbClr val="A5A5A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rgbClr val="A5A5AA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rgbClr val="A5A5A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새로 만난 견주들과 대화하고</a:t>
            </a:r>
            <a:r>
              <a:rPr lang="en-US" altLang="ko-KR" sz="1200" dirty="0">
                <a:solidFill>
                  <a:srgbClr val="A5A5A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rgbClr val="A5A5A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적립한 포인트를 </a:t>
            </a:r>
            <a:r>
              <a:rPr lang="en-US" altLang="ko-KR" sz="1200" dirty="0">
                <a:solidFill>
                  <a:srgbClr val="A5A5A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Dog shop</a:t>
            </a:r>
            <a:r>
              <a:rPr lang="ko-KR" altLang="en-US" sz="1200" dirty="0">
                <a:solidFill>
                  <a:srgbClr val="A5A5A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에서 사용하세요</a:t>
            </a:r>
            <a:r>
              <a:rPr lang="en-US" altLang="ko-KR" sz="1200" dirty="0">
                <a:solidFill>
                  <a:srgbClr val="A5A5A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rgbClr val="A5A5A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Premium </a:t>
            </a:r>
            <a:r>
              <a:rPr lang="ko-KR" altLang="en-US" sz="1200" dirty="0" err="1">
                <a:solidFill>
                  <a:srgbClr val="A5A5A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이용자들만을</a:t>
            </a:r>
            <a:r>
              <a:rPr lang="ko-KR" altLang="en-US" sz="1200" dirty="0">
                <a:solidFill>
                  <a:srgbClr val="A5A5A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위한 이벤트도 놓치지 마세요</a:t>
            </a:r>
            <a:r>
              <a:rPr lang="en-US" altLang="ko-KR" sz="1200" dirty="0">
                <a:solidFill>
                  <a:srgbClr val="A5A5A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br>
              <a:rPr lang="en-US" altLang="ko-KR" sz="1200" dirty="0">
                <a:solidFill>
                  <a:srgbClr val="A5A5A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endParaRPr lang="en-US" altLang="ko-KR" sz="1200" dirty="0">
              <a:solidFill>
                <a:srgbClr val="A5A5AA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4" name="그림 3" descr="앉아있는, 휴대폰이(가) 표시된 사진&#10;&#10;자동 생성된 설명">
            <a:extLst>
              <a:ext uri="{FF2B5EF4-FFF2-40B4-BE49-F238E27FC236}">
                <a16:creationId xmlns:a16="http://schemas.microsoft.com/office/drawing/2014/main" id="{30AE13D5-2D31-4962-9C9A-2D404C7B2AC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57" r="8991"/>
          <a:stretch/>
        </p:blipFill>
        <p:spPr>
          <a:xfrm>
            <a:off x="-760280" y="0"/>
            <a:ext cx="77405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392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393</TotalTime>
  <Words>1034</Words>
  <Application>Microsoft Office PowerPoint</Application>
  <PresentationFormat>와이드스크린</PresentationFormat>
  <Paragraphs>245</Paragraphs>
  <Slides>17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19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37" baseType="lpstr">
      <vt:lpstr>나눔스퀘어_ac ExtraBold</vt:lpstr>
      <vt:lpstr>나눔스퀘어라운드 Light</vt:lpstr>
      <vt:lpstr>Futura Hv BT</vt:lpstr>
      <vt:lpstr>나눔스퀘어라운드 Regular</vt:lpstr>
      <vt:lpstr>나눔스퀘어라운드 Bold</vt:lpstr>
      <vt:lpstr>나눔고딕 ExtraBold</vt:lpstr>
      <vt:lpstr>Futura Md BT</vt:lpstr>
      <vt:lpstr>Arial</vt:lpstr>
      <vt:lpstr>나눔스퀘어_ac</vt:lpstr>
      <vt:lpstr>나눔스퀘어 Light</vt:lpstr>
      <vt:lpstr>Cambria Math</vt:lpstr>
      <vt:lpstr>나눔스퀘어_ac Light</vt:lpstr>
      <vt:lpstr>Futura Bk BT</vt:lpstr>
      <vt:lpstr>나눔스퀘어 ExtraBold</vt:lpstr>
      <vt:lpstr>나눔스퀘어 Bold</vt:lpstr>
      <vt:lpstr>나눔바른고딕 UltraLight</vt:lpstr>
      <vt:lpstr>맑은 고딕</vt:lpstr>
      <vt:lpstr>Futura Lt BT</vt:lpstr>
      <vt:lpstr>나눔스퀘어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Kim Minsu</dc:creator>
  <cp:lastModifiedBy>서혜교</cp:lastModifiedBy>
  <cp:revision>28</cp:revision>
  <dcterms:created xsi:type="dcterms:W3CDTF">2020-07-18T20:38:44Z</dcterms:created>
  <dcterms:modified xsi:type="dcterms:W3CDTF">2020-11-06T07:18:13Z</dcterms:modified>
</cp:coreProperties>
</file>